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15"/>
  </p:notesMasterIdLst>
  <p:sldIdLst>
    <p:sldId id="256" r:id="rId2"/>
    <p:sldId id="268" r:id="rId3"/>
    <p:sldId id="257" r:id="rId4"/>
    <p:sldId id="260" r:id="rId5"/>
    <p:sldId id="266" r:id="rId6"/>
    <p:sldId id="263" r:id="rId7"/>
    <p:sldId id="264" r:id="rId8"/>
    <p:sldId id="267" r:id="rId9"/>
    <p:sldId id="258" r:id="rId10"/>
    <p:sldId id="261" r:id="rId11"/>
    <p:sldId id="259" r:id="rId12"/>
    <p:sldId id="265"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553BF15-0839-49A3-A5CB-48D112C736D8}">
          <p14:sldIdLst>
            <p14:sldId id="256"/>
            <p14:sldId id="268"/>
          </p14:sldIdLst>
        </p14:section>
        <p14:section name="Untitled Section" id="{F2DD8A5F-03FB-4835-B894-CCDEE28A3FC7}">
          <p14:sldIdLst>
            <p14:sldId id="257"/>
            <p14:sldId id="260"/>
            <p14:sldId id="266"/>
            <p14:sldId id="263"/>
            <p14:sldId id="264"/>
            <p14:sldId id="267"/>
            <p14:sldId id="258"/>
            <p14:sldId id="261"/>
            <p14:sldId id="259"/>
            <p14:sldId id="265"/>
            <p14:sldId id="26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18" autoAdjust="0"/>
  </p:normalViewPr>
  <p:slideViewPr>
    <p:cSldViewPr>
      <p:cViewPr>
        <p:scale>
          <a:sx n="90" d="100"/>
          <a:sy n="90" d="100"/>
        </p:scale>
        <p:origin x="-816" y="7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DAE7A0-BDAE-4A68-A225-8B6CCD417918}" type="datetimeFigureOut">
              <a:rPr lang="en-US" smtClean="0"/>
              <a:t>3/20/2019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C322FA-C63A-453D-9262-BE35DCBF10C9}" type="slidenum">
              <a:rPr lang="en-US" smtClean="0"/>
              <a:t>‹#›</a:t>
            </a:fld>
            <a:endParaRPr lang="en-US" dirty="0"/>
          </a:p>
        </p:txBody>
      </p:sp>
    </p:spTree>
    <p:extLst>
      <p:ext uri="{BB962C8B-B14F-4D97-AF65-F5344CB8AC3E}">
        <p14:creationId xmlns:p14="http://schemas.microsoft.com/office/powerpoint/2010/main" val="2077085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smtClean="0">
                <a:latin typeface="Times New Roman" pitchFamily="18" charset="0"/>
                <a:cs typeface="Times New Roman" pitchFamily="18" charset="0"/>
              </a:rPr>
              <a:t>The biggest Biomass Combined Heat and Power project is found in the United Kingdom at a place called Teesside. </a:t>
            </a:r>
          </a:p>
          <a:p>
            <a:r>
              <a:rPr lang="en-CA" sz="1200" dirty="0" smtClean="0">
                <a:latin typeface="Times New Roman" pitchFamily="18" charset="0"/>
                <a:cs typeface="Times New Roman" pitchFamily="18" charset="0"/>
              </a:rPr>
              <a:t>The project was initiated because it is more efficient (75 to 80 percent efficient) than the traditional plants that used fossil fuel that was 50 percent efficient [6]. </a:t>
            </a:r>
          </a:p>
          <a:p>
            <a:r>
              <a:rPr lang="en-CA" sz="1200" dirty="0" smtClean="0">
                <a:latin typeface="Times New Roman" pitchFamily="18" charset="0"/>
                <a:cs typeface="Times New Roman" pitchFamily="18" charset="0"/>
              </a:rPr>
              <a:t>The project has a capacity of producing 299 megawatts of steam and electricity making it the world's largest Biomass Combined Heat and Power .Another largest Biomass Combined Heat and Power project is the Finnish energy firm .</a:t>
            </a:r>
          </a:p>
          <a:p>
            <a:r>
              <a:rPr lang="en-CA" sz="1200" dirty="0" smtClean="0">
                <a:latin typeface="Times New Roman" pitchFamily="18" charset="0"/>
                <a:cs typeface="Times New Roman" pitchFamily="18" charset="0"/>
              </a:rPr>
              <a:t>Fortum which is able to keep a five day of demand of fuel for 1.4 million households in Stockholm city. </a:t>
            </a:r>
          </a:p>
          <a:p>
            <a:r>
              <a:rPr lang="en-CA" sz="1200" dirty="0" smtClean="0">
                <a:latin typeface="Times New Roman" pitchFamily="18" charset="0"/>
                <a:cs typeface="Times New Roman" pitchFamily="18" charset="0"/>
              </a:rPr>
              <a:t>The Canadian National Research Council is trying to work with other stakeholders to build training and testing Biomass Combined Heat and Power at the university of British Columbia campus, Vancouver [7]. </a:t>
            </a:r>
            <a:endParaRPr lang="en-US" dirty="0"/>
          </a:p>
        </p:txBody>
      </p:sp>
      <p:sp>
        <p:nvSpPr>
          <p:cNvPr id="4" name="Slide Number Placeholder 3"/>
          <p:cNvSpPr>
            <a:spLocks noGrp="1"/>
          </p:cNvSpPr>
          <p:nvPr>
            <p:ph type="sldNum" sz="quarter" idx="10"/>
          </p:nvPr>
        </p:nvSpPr>
        <p:spPr/>
        <p:txBody>
          <a:bodyPr/>
          <a:lstStyle/>
          <a:p>
            <a:fld id="{91C322FA-C63A-453D-9262-BE35DCBF10C9}" type="slidenum">
              <a:rPr lang="en-US" smtClean="0"/>
              <a:t>2</a:t>
            </a:fld>
            <a:endParaRPr lang="en-US" dirty="0"/>
          </a:p>
        </p:txBody>
      </p:sp>
    </p:spTree>
    <p:extLst>
      <p:ext uri="{BB962C8B-B14F-4D97-AF65-F5344CB8AC3E}">
        <p14:creationId xmlns:p14="http://schemas.microsoft.com/office/powerpoint/2010/main" val="802144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Wingdings" pitchFamily="2" charset="2"/>
              <a:buChar char="v"/>
            </a:pPr>
            <a:r>
              <a:rPr lang="en-CA" sz="1200" dirty="0" smtClean="0">
                <a:latin typeface="Times New Roman" pitchFamily="18" charset="0"/>
                <a:cs typeface="Times New Roman" pitchFamily="18" charset="0"/>
              </a:rPr>
              <a:t>Biomass Combined Heat and Power (Biomass CHP) is one of the important technologies for many sites.</a:t>
            </a:r>
          </a:p>
          <a:p>
            <a:pPr marL="342900" indent="-342900" algn="l">
              <a:buFont typeface="Wingdings" pitchFamily="2" charset="2"/>
              <a:buChar char="v"/>
            </a:pPr>
            <a:r>
              <a:rPr lang="en-CA" sz="1200" dirty="0" smtClean="0">
                <a:latin typeface="Times New Roman" pitchFamily="18" charset="0"/>
                <a:cs typeface="Times New Roman" pitchFamily="18" charset="0"/>
              </a:rPr>
              <a:t>It helps many sites that constantly demand electricity and heat more particularly, when the sites are off the main gas grid and where there is the availability of biomass fuel. </a:t>
            </a:r>
          </a:p>
          <a:p>
            <a:pPr marL="342900" indent="-342900" algn="l">
              <a:buFont typeface="Wingdings" pitchFamily="2" charset="2"/>
              <a:buChar char="v"/>
            </a:pPr>
            <a:r>
              <a:rPr lang="en-CA" sz="1200" dirty="0" smtClean="0">
                <a:latin typeface="Times New Roman" pitchFamily="18" charset="0"/>
                <a:cs typeface="Times New Roman" pitchFamily="18" charset="0"/>
              </a:rPr>
              <a:t>The process of building CHP is much quicker comparing to the traditional central power plants.</a:t>
            </a:r>
          </a:p>
          <a:p>
            <a:pPr marL="342900" indent="-342900" algn="l">
              <a:buFont typeface="Wingdings" pitchFamily="2" charset="2"/>
              <a:buChar char="v"/>
            </a:pPr>
            <a:r>
              <a:rPr lang="en-CA" sz="1200" dirty="0" smtClean="0">
                <a:latin typeface="Times New Roman" pitchFamily="18" charset="0"/>
                <a:cs typeface="Times New Roman" pitchFamily="18" charset="0"/>
              </a:rPr>
              <a:t>It  makes the CHP the fastest contributor type of power source and it is good system in dependability whenever more energy is required and urgently needed</a:t>
            </a:r>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C322FA-C63A-453D-9262-BE35DCBF10C9}" type="slidenum">
              <a:rPr lang="en-US" smtClean="0"/>
              <a:t>3</a:t>
            </a:fld>
            <a:endParaRPr lang="en-US" dirty="0"/>
          </a:p>
        </p:txBody>
      </p:sp>
    </p:spTree>
    <p:extLst>
      <p:ext uri="{BB962C8B-B14F-4D97-AF65-F5344CB8AC3E}">
        <p14:creationId xmlns:p14="http://schemas.microsoft.com/office/powerpoint/2010/main" val="216778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itchFamily="2" charset="2"/>
              <a:buChar char="v"/>
            </a:pPr>
            <a:r>
              <a:rPr lang="en-CA" sz="1200" dirty="0" smtClean="0">
                <a:latin typeface="Times New Roman" pitchFamily="18" charset="0"/>
                <a:cs typeface="Times New Roman" pitchFamily="18" charset="0"/>
              </a:rPr>
              <a:t>The use of biomass is an alternative to the widely used electrical heating in many countries. </a:t>
            </a:r>
          </a:p>
          <a:p>
            <a:pPr marL="171450" indent="-171450">
              <a:buFont typeface="Wingdings" pitchFamily="2" charset="2"/>
              <a:buChar char="v"/>
            </a:pPr>
            <a:r>
              <a:rPr lang="en-CA" sz="1200" dirty="0" smtClean="0">
                <a:latin typeface="Times New Roman" pitchFamily="18" charset="0"/>
                <a:cs typeface="Times New Roman" pitchFamily="18" charset="0"/>
              </a:rPr>
              <a:t>Biomass Combined heat and power (CHP) contribute several benefits to the communities, individuals, companies including regional and national users by replacing the standard power generation that can assist the economic, environmental, and energy.  </a:t>
            </a:r>
          </a:p>
          <a:p>
            <a:pPr marL="171450" indent="-171450">
              <a:buFont typeface="Wingdings" pitchFamily="2" charset="2"/>
              <a:buChar char="v"/>
            </a:pPr>
            <a:r>
              <a:rPr lang="en-CA" sz="1200" dirty="0" smtClean="0">
                <a:latin typeface="Times New Roman" pitchFamily="18" charset="0"/>
                <a:cs typeface="Times New Roman" pitchFamily="18" charset="0"/>
              </a:rPr>
              <a:t>By definition, Biomass Combined Heat and Power is a system that is designed with the aim of providing both electricity and heat from a single heat source [1]. </a:t>
            </a: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91C322FA-C63A-453D-9262-BE35DCBF10C9}" type="slidenum">
              <a:rPr lang="en-US" smtClean="0"/>
              <a:t>4</a:t>
            </a:fld>
            <a:endParaRPr lang="en-US" dirty="0"/>
          </a:p>
        </p:txBody>
      </p:sp>
    </p:spTree>
    <p:extLst>
      <p:ext uri="{BB962C8B-B14F-4D97-AF65-F5344CB8AC3E}">
        <p14:creationId xmlns:p14="http://schemas.microsoft.com/office/powerpoint/2010/main" val="2347246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Wingdings" pitchFamily="2" charset="2"/>
              <a:buChar char="v"/>
            </a:pPr>
            <a:r>
              <a:rPr lang="en-CA" sz="1200" dirty="0" smtClean="0">
                <a:latin typeface="Times New Roman" pitchFamily="18" charset="0"/>
                <a:cs typeface="Times New Roman" pitchFamily="18" charset="0"/>
              </a:rPr>
              <a:t>The combustion produces a lot of heat which is further used either directly or in the production of steam for power generation or industrial processes.  </a:t>
            </a:r>
          </a:p>
          <a:p>
            <a:pPr marL="285750" indent="-285750" algn="l">
              <a:buFont typeface="Wingdings" pitchFamily="2" charset="2"/>
              <a:buChar char="v"/>
            </a:pPr>
            <a:r>
              <a:rPr lang="en-CA" sz="1200" dirty="0" smtClean="0">
                <a:latin typeface="Times New Roman" pitchFamily="18" charset="0"/>
                <a:cs typeface="Times New Roman" pitchFamily="18" charset="0"/>
              </a:rPr>
              <a:t>Biomass Combined Heat and Power is also known as co-generation plants. This research report provides the benefits, challenges, and barriers that Biomass Combined Heat and Power face.  </a:t>
            </a:r>
          </a:p>
          <a:p>
            <a:pPr marL="285750" indent="-285750" algn="l">
              <a:buFont typeface="Wingdings" pitchFamily="2" charset="2"/>
              <a:buChar char="v"/>
            </a:pPr>
            <a:r>
              <a:rPr lang="en-CA" sz="1200" dirty="0" smtClean="0">
                <a:latin typeface="Times New Roman" pitchFamily="18" charset="0"/>
                <a:cs typeface="Times New Roman" pitchFamily="18" charset="0"/>
              </a:rPr>
              <a:t>Additionally, the report will provide information on the world’s largest Biomass Combined Heat and Power and its advanced systems as well as its applicability and popularity in Canada.</a:t>
            </a: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91C322FA-C63A-453D-9262-BE35DCBF10C9}" type="slidenum">
              <a:rPr lang="en-US" smtClean="0"/>
              <a:t>5</a:t>
            </a:fld>
            <a:endParaRPr lang="en-US" dirty="0"/>
          </a:p>
        </p:txBody>
      </p:sp>
    </p:spTree>
    <p:extLst>
      <p:ext uri="{BB962C8B-B14F-4D97-AF65-F5344CB8AC3E}">
        <p14:creationId xmlns:p14="http://schemas.microsoft.com/office/powerpoint/2010/main" val="1419754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itchFamily="2" charset="2"/>
              <a:buChar char="v"/>
            </a:pPr>
            <a:r>
              <a:rPr lang="en-CA" dirty="0" smtClean="0"/>
              <a:t>Biomass Combined Heat and Power plant boilers provide heat for the steam cycles which further generate electricity from the generators linked to steam turbines. </a:t>
            </a:r>
          </a:p>
          <a:p>
            <a:pPr marL="171450" indent="-171450">
              <a:buFont typeface="Wingdings" pitchFamily="2" charset="2"/>
              <a:buChar char="v"/>
            </a:pPr>
            <a:r>
              <a:rPr lang="en-CA" dirty="0" smtClean="0"/>
              <a:t>The heat from these processes is further transferred to the district heating system. Heat is extracted from the system using any means. </a:t>
            </a:r>
          </a:p>
          <a:p>
            <a:pPr marL="171450" indent="-171450">
              <a:buFont typeface="Wingdings" pitchFamily="2" charset="2"/>
              <a:buChar char="v"/>
            </a:pPr>
            <a:r>
              <a:rPr lang="en-CA" dirty="0" smtClean="0"/>
              <a:t>For instance, Heat is extracted by steam turbine extraction, by directly extracting heat directly from the boilers or by using a back-pressure steam turbine.</a:t>
            </a:r>
          </a:p>
          <a:p>
            <a:pPr marL="171450" indent="-171450">
              <a:buFont typeface="Wingdings" pitchFamily="2" charset="2"/>
              <a:buChar char="v"/>
            </a:pPr>
            <a:r>
              <a:rPr lang="en-CA" dirty="0" smtClean="0"/>
              <a:t> There are various benefits that accrue to the use of Biomass Combined Heat and Power. </a:t>
            </a:r>
          </a:p>
          <a:p>
            <a:pPr marL="171450" indent="-171450">
              <a:buFont typeface="Wingdings" pitchFamily="2" charset="2"/>
              <a:buChar char="v"/>
            </a:pPr>
            <a:r>
              <a:rPr lang="en-CA" dirty="0" smtClean="0"/>
              <a:t>It mitigates high energy price problems. Biomass Combined Heat and Power reduces the prices of energy by increasing the efficiency by triple or twice the efficiency of normal fuel use [2]. </a:t>
            </a:r>
            <a:endParaRPr lang="en-US" dirty="0" smtClean="0"/>
          </a:p>
          <a:p>
            <a:pPr marL="171450" indent="-171450">
              <a:buFont typeface="Wingdings" pitchFamily="2" charset="2"/>
              <a:buChar char="v"/>
            </a:pPr>
            <a:endParaRPr lang="en-US" dirty="0" smtClean="0"/>
          </a:p>
          <a:p>
            <a:pPr marL="171450" indent="-171450">
              <a:buFont typeface="Wingdings" pitchFamily="2" charset="2"/>
              <a:buChar char="v"/>
            </a:pPr>
            <a:endParaRPr lang="en-US" dirty="0"/>
          </a:p>
        </p:txBody>
      </p:sp>
      <p:sp>
        <p:nvSpPr>
          <p:cNvPr id="4" name="Slide Number Placeholder 3"/>
          <p:cNvSpPr>
            <a:spLocks noGrp="1"/>
          </p:cNvSpPr>
          <p:nvPr>
            <p:ph type="sldNum" sz="quarter" idx="10"/>
          </p:nvPr>
        </p:nvSpPr>
        <p:spPr/>
        <p:txBody>
          <a:bodyPr/>
          <a:lstStyle/>
          <a:p>
            <a:fld id="{91C322FA-C63A-453D-9262-BE35DCBF10C9}" type="slidenum">
              <a:rPr lang="en-US" smtClean="0"/>
              <a:t>6</a:t>
            </a:fld>
            <a:endParaRPr lang="en-US" dirty="0"/>
          </a:p>
        </p:txBody>
      </p:sp>
    </p:spTree>
    <p:extLst>
      <p:ext uri="{BB962C8B-B14F-4D97-AF65-F5344CB8AC3E}">
        <p14:creationId xmlns:p14="http://schemas.microsoft.com/office/powerpoint/2010/main" val="1244442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itchFamily="2" charset="2"/>
              <a:buChar char="v"/>
            </a:pPr>
            <a:r>
              <a:rPr lang="en-CA" sz="1200" dirty="0" smtClean="0">
                <a:latin typeface="Times New Roman" pitchFamily="18" charset="0"/>
                <a:cs typeface="Times New Roman" pitchFamily="18" charset="0"/>
              </a:rPr>
              <a:t>It takes part in the reduction of harmful substance emission. Any energy transformation causes pollution.</a:t>
            </a:r>
          </a:p>
          <a:p>
            <a:pPr marL="171450" indent="-171450">
              <a:buFont typeface="Wingdings" pitchFamily="2" charset="2"/>
              <a:buChar char="v"/>
            </a:pPr>
            <a:r>
              <a:rPr lang="en-CA" sz="1200" dirty="0" smtClean="0">
                <a:latin typeface="Times New Roman" pitchFamily="18" charset="0"/>
                <a:cs typeface="Times New Roman" pitchFamily="18" charset="0"/>
              </a:rPr>
              <a:t> In a similar way it mitigates the prices, Biomass Combined Heat and Power reduces emissions by using three or two times less fuel. It also increases the reliability of electro</a:t>
            </a:r>
            <a:endParaRPr lang="en-US" sz="1200" dirty="0" smtClean="0">
              <a:latin typeface="Times New Roman" pitchFamily="18" charset="0"/>
              <a:cs typeface="Times New Roman" pitchFamily="18" charset="0"/>
            </a:endParaRPr>
          </a:p>
          <a:p>
            <a:pPr marL="171450" indent="-171450">
              <a:buFont typeface="Wingdings" pitchFamily="2" charset="2"/>
              <a:buChar char="v"/>
            </a:pPr>
            <a:r>
              <a:rPr lang="en-CA" sz="1200" dirty="0" smtClean="0">
                <a:latin typeface="Times New Roman" pitchFamily="18" charset="0"/>
                <a:cs typeface="Times New Roman" pitchFamily="18" charset="0"/>
              </a:rPr>
              <a:t>systems. </a:t>
            </a:r>
          </a:p>
          <a:p>
            <a:pPr marL="171450" indent="-171450">
              <a:buFont typeface="Wingdings" pitchFamily="2" charset="2"/>
              <a:buChar char="v"/>
            </a:pPr>
            <a:r>
              <a:rPr lang="en-CA" sz="1200" dirty="0" smtClean="0">
                <a:latin typeface="Times New Roman" pitchFamily="18" charset="0"/>
                <a:cs typeface="Times New Roman" pitchFamily="18" charset="0"/>
              </a:rPr>
              <a:t>The current electro system’s reliability is low and the breakdown of the system causes high economic damage more so </a:t>
            </a:r>
            <a:r>
              <a:rPr lang="en-CA" sz="1800" dirty="0" smtClean="0">
                <a:latin typeface="Times New Roman" pitchFamily="18" charset="0"/>
                <a:cs typeface="Times New Roman" pitchFamily="18" charset="0"/>
              </a:rPr>
              <a:t>in the systems that are highly computerized. Biomass Combined Heat and Power is capable of eliminating breakdown possibilities that are witnessed in the distribution systems.  Biomass CHP ensures autonomous supply of energy. </a:t>
            </a:r>
          </a:p>
          <a:p>
            <a:pPr marL="285750" indent="-285750">
              <a:buFont typeface="Wingdings" pitchFamily="2" charset="2"/>
              <a:buChar char="v"/>
            </a:pPr>
            <a:r>
              <a:rPr lang="en-CA" sz="1800" dirty="0" smtClean="0">
                <a:latin typeface="Times New Roman" pitchFamily="18" charset="0"/>
                <a:cs typeface="Times New Roman" pitchFamily="18" charset="0"/>
              </a:rPr>
              <a:t>Many firms have monopolized the energy market. In this context, many stakeholders opt for biomass CHP projects so as to compete with conventional suppliers of energy. </a:t>
            </a:r>
            <a:endParaRPr lang="en-US" sz="1800" dirty="0" smtClean="0">
              <a:latin typeface="Times New Roman" pitchFamily="18" charset="0"/>
              <a:cs typeface="Times New Roman" pitchFamily="18" charset="0"/>
            </a:endParaRPr>
          </a:p>
          <a:p>
            <a:pPr marL="171450" indent="-171450">
              <a:buFont typeface="Wingdings" pitchFamily="2" charset="2"/>
              <a:buChar char="v"/>
            </a:pPr>
            <a:endParaRPr lang="en-US" dirty="0"/>
          </a:p>
        </p:txBody>
      </p:sp>
      <p:sp>
        <p:nvSpPr>
          <p:cNvPr id="4" name="Slide Number Placeholder 3"/>
          <p:cNvSpPr>
            <a:spLocks noGrp="1"/>
          </p:cNvSpPr>
          <p:nvPr>
            <p:ph type="sldNum" sz="quarter" idx="10"/>
          </p:nvPr>
        </p:nvSpPr>
        <p:spPr/>
        <p:txBody>
          <a:bodyPr/>
          <a:lstStyle/>
          <a:p>
            <a:fld id="{91C322FA-C63A-453D-9262-BE35DCBF10C9}" type="slidenum">
              <a:rPr lang="en-US" smtClean="0"/>
              <a:t>7</a:t>
            </a:fld>
            <a:endParaRPr lang="en-US" dirty="0"/>
          </a:p>
        </p:txBody>
      </p:sp>
    </p:spTree>
    <p:extLst>
      <p:ext uri="{BB962C8B-B14F-4D97-AF65-F5344CB8AC3E}">
        <p14:creationId xmlns:p14="http://schemas.microsoft.com/office/powerpoint/2010/main" val="4276955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buFont typeface="Wingdings" pitchFamily="2" charset="2"/>
              <a:buChar char="v"/>
            </a:pPr>
            <a:r>
              <a:rPr lang="en-CA" dirty="0" smtClean="0">
                <a:latin typeface="Times New Roman" pitchFamily="18" charset="0"/>
                <a:cs typeface="Times New Roman" pitchFamily="18" charset="0"/>
              </a:rPr>
              <a:t>Biomass Combined Heat and Power reduces the burden of electro-distributing grid capacity. The technology exposes latest electricity production that mitigates the need for new investment for electricity production units, distribution networks and also the reduction of the losses associated with electricity distribution. Biomass CHP impacts the environment positively. Larger power plants have a significant consequence on the surrounding environment. Environmental benefits like the reduction of emissions of greenhouse gas, acid rain reduction, as well as soil improvements reduce health risks that may affect the humans. </a:t>
            </a:r>
            <a:endParaRPr lang="en-US" dirty="0" smtClean="0">
              <a:latin typeface="Times New Roman" pitchFamily="18" charset="0"/>
              <a:cs typeface="Times New Roman" pitchFamily="18" charset="0"/>
            </a:endParaRPr>
          </a:p>
          <a:p>
            <a:pPr marL="457200" indent="-457200" algn="l">
              <a:buFont typeface="Wingdings" pitchFamily="2" charset="2"/>
              <a:buChar char="v"/>
            </a:pPr>
            <a:r>
              <a:rPr lang="en-CA" dirty="0" smtClean="0">
                <a:latin typeface="Times New Roman" pitchFamily="18" charset="0"/>
                <a:cs typeface="Times New Roman" pitchFamily="18" charset="0"/>
              </a:rPr>
              <a:t>Politically, the Biomass Combined Heat and Power mitigates the dependency of diversification of energy, imported on imported fossil dependency and rural development. The prices of Biomass fuel are always stable in the market and it is not affected by global or national energy markets. Biomass is not subjected to global monopolistic control [3]. </a:t>
            </a:r>
            <a:endParaRPr lang="en-US" dirty="0" smtClean="0">
              <a:latin typeface="Times New Roman" pitchFamily="18" charset="0"/>
              <a:cs typeface="Times New Roman" pitchFamily="18" charset="0"/>
            </a:endParaRPr>
          </a:p>
          <a:p>
            <a:pPr marL="457200" indent="-457200" algn="l">
              <a:buFont typeface="Wingdings" pitchFamily="2" charset="2"/>
              <a:buChar char="v"/>
            </a:pPr>
            <a:r>
              <a:rPr lang="en-CA"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marL="457200" indent="-457200" algn="l">
              <a:buFont typeface="Wingdings" pitchFamily="2" charset="2"/>
              <a:buChar char="v"/>
            </a:pPr>
            <a:endParaRPr lang="en-US" dirty="0" smtClean="0"/>
          </a:p>
          <a:p>
            <a:endParaRPr lang="en-US" dirty="0"/>
          </a:p>
        </p:txBody>
      </p:sp>
      <p:sp>
        <p:nvSpPr>
          <p:cNvPr id="4" name="Slide Number Placeholder 3"/>
          <p:cNvSpPr>
            <a:spLocks noGrp="1"/>
          </p:cNvSpPr>
          <p:nvPr>
            <p:ph type="sldNum" sz="quarter" idx="10"/>
          </p:nvPr>
        </p:nvSpPr>
        <p:spPr/>
        <p:txBody>
          <a:bodyPr/>
          <a:lstStyle/>
          <a:p>
            <a:fld id="{91C322FA-C63A-453D-9262-BE35DCBF10C9}" type="slidenum">
              <a:rPr lang="en-US" smtClean="0"/>
              <a:t>8</a:t>
            </a:fld>
            <a:endParaRPr lang="en-US" dirty="0"/>
          </a:p>
        </p:txBody>
      </p:sp>
    </p:spTree>
    <p:extLst>
      <p:ext uri="{BB962C8B-B14F-4D97-AF65-F5344CB8AC3E}">
        <p14:creationId xmlns:p14="http://schemas.microsoft.com/office/powerpoint/2010/main" val="1065658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v"/>
            </a:pPr>
            <a:r>
              <a:rPr lang="en-CA" sz="1200" dirty="0" smtClean="0">
                <a:latin typeface="Times New Roman" pitchFamily="18" charset="0"/>
                <a:cs typeface="Times New Roman" pitchFamily="18" charset="0"/>
              </a:rPr>
              <a:t>There are a number of challenges that face the Biomass Combined Heat and Power both locally and internationally. </a:t>
            </a:r>
          </a:p>
          <a:p>
            <a:pPr>
              <a:buFont typeface="Wingdings" pitchFamily="2" charset="2"/>
              <a:buChar char="v"/>
            </a:pPr>
            <a:r>
              <a:rPr lang="en-CA" sz="1200" dirty="0" smtClean="0">
                <a:latin typeface="Times New Roman" pitchFamily="18" charset="0"/>
                <a:cs typeface="Times New Roman" pitchFamily="18" charset="0"/>
              </a:rPr>
              <a:t>Event though the CHP has many benefits, still there are some significant obstacles to the larger distribution that has not been solved and required attention. </a:t>
            </a:r>
          </a:p>
          <a:p>
            <a:pPr>
              <a:buFont typeface="Wingdings" pitchFamily="2" charset="2"/>
              <a:buChar char="v"/>
            </a:pPr>
            <a:r>
              <a:rPr lang="en-CA" sz="1200" dirty="0" smtClean="0">
                <a:latin typeface="Times New Roman" pitchFamily="18" charset="0"/>
                <a:cs typeface="Times New Roman" pitchFamily="18" charset="0"/>
              </a:rPr>
              <a:t>These obstacles includes the regulation, financial, and political interest of different countries mainly the top energy consumer and producer regions. </a:t>
            </a:r>
            <a:endParaRPr lang="en-US" sz="1200" dirty="0" smtClean="0">
              <a:latin typeface="Times New Roman" pitchFamily="18" charset="0"/>
              <a:cs typeface="Times New Roman" pitchFamily="18" charset="0"/>
            </a:endParaRPr>
          </a:p>
          <a:p>
            <a:pPr>
              <a:buFont typeface="Wingdings" pitchFamily="2" charset="2"/>
              <a:buChar char="v"/>
            </a:pPr>
            <a:r>
              <a:rPr lang="en-CA" sz="1200" dirty="0" smtClean="0">
                <a:latin typeface="Times New Roman" pitchFamily="18" charset="0"/>
                <a:cs typeface="Times New Roman" pitchFamily="18" charset="0"/>
              </a:rPr>
              <a:t>The projects associated with Biomass Combined Heat and Power is labor-intensive and expensive when considering the required capital investment. Basically, Biomass Combined Heat and Power projects are of different sizes and shapes. An average cost of capital starts from 700 U.S dollars to 3,000 U.S dollars for a single kilowatt. </a:t>
            </a:r>
          </a:p>
          <a:p>
            <a:pPr>
              <a:buFont typeface="Wingdings" pitchFamily="2" charset="2"/>
              <a:buChar char="v"/>
            </a:pPr>
            <a:r>
              <a:rPr lang="en-CA" sz="1200" dirty="0" smtClean="0">
                <a:latin typeface="Times New Roman" pitchFamily="18" charset="0"/>
                <a:cs typeface="Times New Roman" pitchFamily="18" charset="0"/>
              </a:rPr>
              <a:t>This translates to an extraordinary investment [4]. Another challenge that Biomass Combined Heat and Power faces</a:t>
            </a: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91C322FA-C63A-453D-9262-BE35DCBF10C9}" type="slidenum">
              <a:rPr lang="en-US" smtClean="0"/>
              <a:t>9</a:t>
            </a:fld>
            <a:endParaRPr lang="en-US" dirty="0"/>
          </a:p>
        </p:txBody>
      </p:sp>
    </p:spTree>
    <p:extLst>
      <p:ext uri="{BB962C8B-B14F-4D97-AF65-F5344CB8AC3E}">
        <p14:creationId xmlns:p14="http://schemas.microsoft.com/office/powerpoint/2010/main" val="3444208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v"/>
            </a:pPr>
            <a:r>
              <a:rPr lang="en-CA" dirty="0" smtClean="0">
                <a:latin typeface="Times New Roman" pitchFamily="18" charset="0"/>
                <a:cs typeface="Times New Roman" pitchFamily="18" charset="0"/>
              </a:rPr>
              <a:t> Unfavourable spark spread in local markets normally is viewed as potential barriers to the deployment of Biomass Combined Heat and Power. </a:t>
            </a:r>
          </a:p>
          <a:p>
            <a:pPr>
              <a:buFont typeface="Wingdings" pitchFamily="2" charset="2"/>
              <a:buChar char="v"/>
            </a:pPr>
            <a:r>
              <a:rPr lang="en-CA" dirty="0" smtClean="0">
                <a:latin typeface="Times New Roman" pitchFamily="18" charset="0"/>
                <a:cs typeface="Times New Roman" pitchFamily="18" charset="0"/>
              </a:rPr>
              <a:t>Spark spread is that difference existing between the costs of fuel needed in powering the system of Combined Heat and Power and the costs associated with the grid-provided power and heat to a plant if the system of Combined Heat and Power had not been installed. </a:t>
            </a:r>
          </a:p>
          <a:p>
            <a:pPr>
              <a:buFont typeface="Wingdings" pitchFamily="2" charset="2"/>
              <a:buChar char="v"/>
            </a:pPr>
            <a:r>
              <a:rPr lang="en-CA" dirty="0" smtClean="0">
                <a:latin typeface="Times New Roman" pitchFamily="18" charset="0"/>
                <a:cs typeface="Times New Roman" pitchFamily="18" charset="0"/>
              </a:rPr>
              <a:t>The spark spread not varies across industries and countries. </a:t>
            </a:r>
          </a:p>
          <a:p>
            <a:pPr>
              <a:buFont typeface="Wingdings" pitchFamily="2" charset="2"/>
              <a:buChar char="v"/>
            </a:pPr>
            <a:r>
              <a:rPr lang="en-CA" dirty="0" smtClean="0">
                <a:latin typeface="Times New Roman" pitchFamily="18" charset="0"/>
                <a:cs typeface="Times New Roman" pitchFamily="18" charset="0"/>
              </a:rPr>
              <a:t>The payback period for the Combined Heat and Power is very long. </a:t>
            </a:r>
          </a:p>
          <a:p>
            <a:pPr>
              <a:buFont typeface="Wingdings" pitchFamily="2" charset="2"/>
              <a:buChar char="v"/>
            </a:pPr>
            <a:r>
              <a:rPr lang="en-CA" dirty="0" smtClean="0">
                <a:latin typeface="Times New Roman" pitchFamily="18" charset="0"/>
                <a:cs typeface="Times New Roman" pitchFamily="18" charset="0"/>
              </a:rPr>
              <a:t>The payback period is the time a project takes to cover the capital that was used to install the project. The Biomass Combined Heat and Power project's.</a:t>
            </a:r>
          </a:p>
          <a:p>
            <a:pPr>
              <a:buFont typeface="Wingdings" pitchFamily="2" charset="2"/>
              <a:buChar char="v"/>
            </a:pPr>
            <a:r>
              <a:rPr lang="en-CA" dirty="0" smtClean="0">
                <a:latin typeface="Times New Roman" pitchFamily="18" charset="0"/>
                <a:cs typeface="Times New Roman" pitchFamily="18" charset="0"/>
              </a:rPr>
              <a:t>payback period is projected to be ranging from about 2 years to about 12 years where 4 years to 6 years represents the range that is most typical [5]. </a:t>
            </a:r>
          </a:p>
          <a:p>
            <a:pPr>
              <a:buFont typeface="Wingdings" pitchFamily="2" charset="2"/>
              <a:buChar char="v"/>
            </a:pPr>
            <a:r>
              <a:rPr lang="en-CA" dirty="0" smtClean="0">
                <a:latin typeface="Times New Roman" pitchFamily="18" charset="0"/>
                <a:cs typeface="Times New Roman" pitchFamily="18" charset="0"/>
              </a:rPr>
              <a:t>This means that those managers and stakeholders who may wish to initiate a project that has a shorter payback period may find it challenging to consider Biomass Combined Heat and Power.  </a:t>
            </a:r>
            <a:endParaRPr lang="en-US" dirty="0" smtClean="0">
              <a:latin typeface="Times New Roman" pitchFamily="18" charset="0"/>
              <a:cs typeface="Times New Roman" pitchFamily="18" charset="0"/>
            </a:endParaRPr>
          </a:p>
          <a:p>
            <a:pPr>
              <a:buFont typeface="Wingdings" pitchFamily="2" charset="2"/>
              <a:buChar char="v"/>
            </a:pP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91C322FA-C63A-453D-9262-BE35DCBF10C9}" type="slidenum">
              <a:rPr lang="en-US" smtClean="0"/>
              <a:t>10</a:t>
            </a:fld>
            <a:endParaRPr lang="en-US" dirty="0"/>
          </a:p>
        </p:txBody>
      </p:sp>
    </p:spTree>
    <p:extLst>
      <p:ext uri="{BB962C8B-B14F-4D97-AF65-F5344CB8AC3E}">
        <p14:creationId xmlns:p14="http://schemas.microsoft.com/office/powerpoint/2010/main" val="2624873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Arial" pitchFamily="34" charset="0"/>
              <a:buChar char="•"/>
            </a:pPr>
            <a:r>
              <a:rPr lang="en-CA" sz="1200" dirty="0" smtClean="0">
                <a:latin typeface="Times New Roman" pitchFamily="18" charset="0"/>
                <a:cs typeface="Times New Roman" pitchFamily="18" charset="0"/>
              </a:rPr>
              <a:t>In conclusion, a wide range of technologies has been tested and proved to be viable as alternative energy generators. </a:t>
            </a:r>
          </a:p>
          <a:p>
            <a:pPr marL="342900" indent="-342900" algn="l">
              <a:buFont typeface="Arial" pitchFamily="34" charset="0"/>
              <a:buChar char="•"/>
            </a:pPr>
            <a:r>
              <a:rPr lang="en-CA" sz="1200" dirty="0" smtClean="0">
                <a:latin typeface="Times New Roman" pitchFamily="18" charset="0"/>
                <a:cs typeface="Times New Roman" pitchFamily="18" charset="0"/>
              </a:rPr>
              <a:t>Many countries have become environmentally conscious thus requiring the Biomass Combined Heat and Power to replace the conventional energy production that polluted the environment. </a:t>
            </a:r>
          </a:p>
          <a:p>
            <a:pPr marL="342900" indent="-342900" algn="l">
              <a:buFont typeface="Arial" pitchFamily="34" charset="0"/>
              <a:buChar char="•"/>
            </a:pPr>
            <a:r>
              <a:rPr lang="en-CA" sz="1200" dirty="0" smtClean="0">
                <a:latin typeface="Times New Roman" pitchFamily="18" charset="0"/>
                <a:cs typeface="Times New Roman" pitchFamily="18" charset="0"/>
              </a:rPr>
              <a:t>Biomass Combined Heat and Power is not only generated energy but also produces heat that is used in factories. </a:t>
            </a:r>
          </a:p>
          <a:p>
            <a:pPr marL="342900" indent="-342900" algn="l">
              <a:buFont typeface="Arial" pitchFamily="34" charset="0"/>
              <a:buChar char="•"/>
            </a:pPr>
            <a:r>
              <a:rPr lang="en-CA" sz="1200" dirty="0" smtClean="0">
                <a:latin typeface="Times New Roman" pitchFamily="18" charset="0"/>
                <a:cs typeface="Times New Roman" pitchFamily="18" charset="0"/>
              </a:rPr>
              <a:t>The United Kingdom is championing the move by initiating the largest Biomass Combined Heat and Power in the world.</a:t>
            </a:r>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C322FA-C63A-453D-9262-BE35DCBF10C9}" type="slidenum">
              <a:rPr lang="en-US" smtClean="0"/>
              <a:t>11</a:t>
            </a:fld>
            <a:endParaRPr lang="en-US" dirty="0"/>
          </a:p>
        </p:txBody>
      </p:sp>
    </p:spTree>
    <p:extLst>
      <p:ext uri="{BB962C8B-B14F-4D97-AF65-F5344CB8AC3E}">
        <p14:creationId xmlns:p14="http://schemas.microsoft.com/office/powerpoint/2010/main" val="3890093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5BB98595-193C-42CC-8431-0818A05B1FA5}"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5BB98595-193C-42CC-8431-0818A05B1FA5}"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F9275E1-4B7C-4A81-A63D-0B6AC52A398E}" type="datetimeFigureOut">
              <a:rPr lang="en-US" smtClean="0"/>
              <a:t>3/20/2019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B98595-193C-42CC-8431-0818A05B1FA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F9275E1-4B7C-4A81-A63D-0B6AC52A398E}" type="datetimeFigureOut">
              <a:rPr lang="en-US" smtClean="0"/>
              <a:t>3/20/2019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BB98595-193C-42CC-8431-0818A05B1FA5}"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www.e-education.psu.edu/eme807/node/714"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838200"/>
            <a:ext cx="7772400" cy="1470025"/>
          </a:xfrm>
        </p:spPr>
        <p:txBody>
          <a:bodyPr>
            <a:normAutofit/>
          </a:bodyPr>
          <a:lstStyle/>
          <a:p>
            <a:pPr algn="ctr"/>
            <a:r>
              <a:rPr lang="en-CA" sz="2400" dirty="0">
                <a:latin typeface="Times New Roman" pitchFamily="18" charset="0"/>
                <a:cs typeface="Times New Roman" pitchFamily="18" charset="0"/>
              </a:rPr>
              <a:t>Biomass Combined Heat and Power</a:t>
            </a: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a:xfrm>
            <a:off x="1752600" y="2362200"/>
            <a:ext cx="5715000" cy="2514600"/>
          </a:xfrm>
        </p:spPr>
        <p:txBody>
          <a:bodyPr>
            <a:noAutofit/>
          </a:bodyPr>
          <a:lstStyle/>
          <a:p>
            <a:pPr algn="ctr"/>
            <a:r>
              <a:rPr lang="en-US" sz="2400" dirty="0" smtClean="0">
                <a:latin typeface="Times New Roman" pitchFamily="18" charset="0"/>
                <a:cs typeface="Times New Roman" pitchFamily="18" charset="0"/>
              </a:rPr>
              <a:t>Student’s name </a:t>
            </a:r>
          </a:p>
          <a:p>
            <a:pPr algn="ctr"/>
            <a:r>
              <a:rPr lang="en-US" sz="2400" dirty="0" smtClean="0">
                <a:latin typeface="Times New Roman" pitchFamily="18" charset="0"/>
                <a:cs typeface="Times New Roman" pitchFamily="18" charset="0"/>
              </a:rPr>
              <a:t>Institutional Affiliation </a:t>
            </a:r>
          </a:p>
          <a:p>
            <a:pPr algn="ctr"/>
            <a:r>
              <a:rPr lang="en-US" sz="2400" dirty="0" smtClean="0">
                <a:latin typeface="Times New Roman" pitchFamily="18" charset="0"/>
                <a:cs typeface="Times New Roman" pitchFamily="18" charset="0"/>
              </a:rPr>
              <a:t>Course </a:t>
            </a:r>
          </a:p>
          <a:p>
            <a:pPr algn="ctr"/>
            <a:r>
              <a:rPr lang="en-US" sz="2400" dirty="0" smtClean="0">
                <a:latin typeface="Times New Roman" pitchFamily="18" charset="0"/>
                <a:cs typeface="Times New Roman" pitchFamily="18" charset="0"/>
              </a:rPr>
              <a:t>Date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285020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09800" y="533401"/>
            <a:ext cx="4180367" cy="721242"/>
          </a:xfrm>
        </p:spPr>
        <p:txBody>
          <a:bodyPr>
            <a:normAutofit/>
          </a:bodyPr>
          <a:lstStyle/>
          <a:p>
            <a:r>
              <a:rPr lang="en-US" sz="2400" dirty="0" smtClean="0">
                <a:latin typeface="Times New Roman" pitchFamily="18" charset="0"/>
                <a:cs typeface="Times New Roman" pitchFamily="18" charset="0"/>
              </a:rPr>
              <a:t>History </a:t>
            </a:r>
            <a:endParaRPr lang="en-US" sz="2400" dirty="0">
              <a:latin typeface="Times New Roman" pitchFamily="18" charset="0"/>
              <a:cs typeface="Times New Roman" pitchFamily="18" charset="0"/>
            </a:endParaRPr>
          </a:p>
        </p:txBody>
      </p:sp>
      <p:sp>
        <p:nvSpPr>
          <p:cNvPr id="10" name="Content Placeholder 9"/>
          <p:cNvSpPr>
            <a:spLocks noGrp="1"/>
          </p:cNvSpPr>
          <p:nvPr>
            <p:ph sz="half" idx="1"/>
          </p:nvPr>
        </p:nvSpPr>
        <p:spPr>
          <a:xfrm>
            <a:off x="457200" y="1600200"/>
            <a:ext cx="4876800" cy="5029200"/>
          </a:xfrm>
        </p:spPr>
        <p:txBody>
          <a:bodyPr>
            <a:normAutofit/>
          </a:bodyPr>
          <a:lstStyle/>
          <a:p>
            <a:r>
              <a:rPr lang="en-CA" sz="1800" dirty="0">
                <a:latin typeface="Times New Roman" pitchFamily="18" charset="0"/>
                <a:cs typeface="Times New Roman" pitchFamily="18" charset="0"/>
              </a:rPr>
              <a:t>The biggest </a:t>
            </a:r>
            <a:r>
              <a:rPr lang="en-CA" sz="1800" dirty="0" smtClean="0">
                <a:latin typeface="Times New Roman" pitchFamily="18" charset="0"/>
                <a:cs typeface="Times New Roman" pitchFamily="18" charset="0"/>
              </a:rPr>
              <a:t>Biomass Combined Heat and Power project is </a:t>
            </a:r>
            <a:r>
              <a:rPr lang="en-CA" sz="1800" dirty="0">
                <a:latin typeface="Times New Roman" pitchFamily="18" charset="0"/>
                <a:cs typeface="Times New Roman" pitchFamily="18" charset="0"/>
              </a:rPr>
              <a:t>found in the United Kingdom at a place called Teesside. </a:t>
            </a:r>
          </a:p>
          <a:p>
            <a:r>
              <a:rPr lang="en-CA" sz="1800" dirty="0" smtClean="0">
                <a:latin typeface="Times New Roman" pitchFamily="18" charset="0"/>
                <a:cs typeface="Times New Roman" pitchFamily="18" charset="0"/>
              </a:rPr>
              <a:t>The project was initiated because it is more efficient</a:t>
            </a:r>
          </a:p>
          <a:p>
            <a:r>
              <a:rPr lang="en-CA" sz="1800" dirty="0" smtClean="0">
                <a:latin typeface="Times New Roman" pitchFamily="18" charset="0"/>
                <a:cs typeface="Times New Roman" pitchFamily="18" charset="0"/>
              </a:rPr>
              <a:t>The project has a capacity of producing 299 megawatts of steam and electricity</a:t>
            </a:r>
            <a:endParaRPr lang="en-CA" sz="1800" dirty="0">
              <a:latin typeface="Times New Roman" pitchFamily="18" charset="0"/>
              <a:cs typeface="Times New Roman" pitchFamily="18" charset="0"/>
            </a:endParaRPr>
          </a:p>
        </p:txBody>
      </p:sp>
      <p:sp>
        <p:nvSpPr>
          <p:cNvPr id="13" name="Content Placeholder 12"/>
          <p:cNvSpPr>
            <a:spLocks noGrp="1"/>
          </p:cNvSpPr>
          <p:nvPr>
            <p:ph sz="half" idx="2"/>
          </p:nvPr>
        </p:nvSpPr>
        <p:spPr>
          <a:xfrm>
            <a:off x="5181600" y="1295400"/>
            <a:ext cx="4038600" cy="4876800"/>
          </a:xfrm>
        </p:spPr>
        <p:txBody>
          <a:bodyPr>
            <a:normAutofit/>
          </a:bodyPr>
          <a:lstStyle/>
          <a:p>
            <a:r>
              <a:rPr lang="en-CA" sz="1200" dirty="0" smtClean="0">
                <a:latin typeface="Times New Roman" pitchFamily="18" charset="0"/>
                <a:cs typeface="Times New Roman" pitchFamily="18" charset="0"/>
              </a:rPr>
              <a:t>Images of Teesside </a:t>
            </a:r>
            <a:r>
              <a:rPr lang="en-CA" sz="1200" dirty="0">
                <a:latin typeface="Times New Roman" pitchFamily="18" charset="0"/>
                <a:cs typeface="Times New Roman" pitchFamily="18" charset="0"/>
              </a:rPr>
              <a:t>Biomass Combined Heat and Power </a:t>
            </a:r>
            <a:r>
              <a:rPr lang="en-CA" sz="1200" dirty="0" smtClean="0">
                <a:latin typeface="Times New Roman" pitchFamily="18" charset="0"/>
                <a:cs typeface="Times New Roman" pitchFamily="18" charset="0"/>
              </a:rPr>
              <a:t>project</a:t>
            </a:r>
          </a:p>
        </p:txBody>
      </p:sp>
      <p:pic>
        <p:nvPicPr>
          <p:cNvPr id="14" name="Picture 13" descr="Image result for The biggest Biomass Combined Heat and Power project is found in the United Kingdom at a place called Teesside."/>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057400"/>
            <a:ext cx="3200400" cy="2133600"/>
          </a:xfrm>
          <a:prstGeom prst="rect">
            <a:avLst/>
          </a:prstGeom>
          <a:noFill/>
          <a:ln>
            <a:noFill/>
          </a:ln>
        </p:spPr>
      </p:pic>
      <p:pic>
        <p:nvPicPr>
          <p:cNvPr id="15" name="Picture 14" descr="Image result for The biggest Biomass Combined Heat and Power project is found in the United Kingdom at a place called Teesside."/>
          <p:cNvPicPr/>
          <p:nvPr/>
        </p:nvPicPr>
        <p:blipFill>
          <a:blip r:embed="rId4">
            <a:extLst>
              <a:ext uri="{28A0092B-C50C-407E-A947-70E740481C1C}">
                <a14:useLocalDpi xmlns:a14="http://schemas.microsoft.com/office/drawing/2010/main" val="0"/>
              </a:ext>
            </a:extLst>
          </a:blip>
          <a:srcRect/>
          <a:stretch>
            <a:fillRect/>
          </a:stretch>
        </p:blipFill>
        <p:spPr bwMode="auto">
          <a:xfrm>
            <a:off x="5562601" y="4191000"/>
            <a:ext cx="3208056" cy="2209800"/>
          </a:xfrm>
          <a:prstGeom prst="rect">
            <a:avLst/>
          </a:prstGeom>
          <a:noFill/>
          <a:ln>
            <a:noFill/>
          </a:ln>
        </p:spPr>
      </p:pic>
    </p:spTree>
    <p:extLst>
      <p:ext uri="{BB962C8B-B14F-4D97-AF65-F5344CB8AC3E}">
        <p14:creationId xmlns:p14="http://schemas.microsoft.com/office/powerpoint/2010/main" val="3066995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2209800" y="228601"/>
            <a:ext cx="5257800" cy="685799"/>
          </a:xfrm>
        </p:spPr>
        <p:txBody>
          <a:bodyPr>
            <a:normAutofit/>
          </a:bodyPr>
          <a:lstStyle/>
          <a:p>
            <a:r>
              <a:rPr lang="en-US" sz="2400" dirty="0" smtClean="0">
                <a:latin typeface="Times New Roman" pitchFamily="18" charset="0"/>
                <a:cs typeface="Times New Roman" pitchFamily="18" charset="0"/>
              </a:rPr>
              <a:t>Introduction</a:t>
            </a:r>
            <a:endParaRPr lang="en-US" sz="2400" dirty="0">
              <a:latin typeface="Times New Roman" pitchFamily="18" charset="0"/>
              <a:cs typeface="Times New Roman" pitchFamily="18" charset="0"/>
            </a:endParaRPr>
          </a:p>
        </p:txBody>
      </p:sp>
      <p:sp>
        <p:nvSpPr>
          <p:cNvPr id="8" name="Subtitle 7"/>
          <p:cNvSpPr>
            <a:spLocks noGrp="1"/>
          </p:cNvSpPr>
          <p:nvPr>
            <p:ph type="subTitle" idx="1"/>
          </p:nvPr>
        </p:nvSpPr>
        <p:spPr>
          <a:xfrm>
            <a:off x="152400" y="1295400"/>
            <a:ext cx="9144000" cy="5943600"/>
          </a:xfrm>
        </p:spPr>
        <p:txBody>
          <a:bodyPr>
            <a:noAutofit/>
          </a:bodyPr>
          <a:lstStyle/>
          <a:p>
            <a:pPr marL="342900" indent="-342900" algn="l">
              <a:buFont typeface="Wingdings" pitchFamily="2" charset="2"/>
              <a:buChar char="v"/>
            </a:pPr>
            <a:r>
              <a:rPr lang="en-CA" sz="2400" dirty="0">
                <a:latin typeface="Times New Roman" pitchFamily="18" charset="0"/>
                <a:cs typeface="Times New Roman" pitchFamily="18" charset="0"/>
              </a:rPr>
              <a:t>Biomass Combined Heat and Power (Biomass CHP) is one of the important technologies for many </a:t>
            </a:r>
            <a:r>
              <a:rPr lang="en-CA" sz="2400" dirty="0" smtClean="0">
                <a:latin typeface="Times New Roman" pitchFamily="18" charset="0"/>
                <a:cs typeface="Times New Roman" pitchFamily="18" charset="0"/>
              </a:rPr>
              <a:t>sites.</a:t>
            </a:r>
          </a:p>
          <a:p>
            <a:pPr marL="342900" indent="-342900" algn="l">
              <a:buFont typeface="Wingdings" pitchFamily="2" charset="2"/>
              <a:buChar char="v"/>
            </a:pPr>
            <a:r>
              <a:rPr lang="en-CA" sz="2400" dirty="0" smtClean="0">
                <a:latin typeface="Times New Roman" pitchFamily="18" charset="0"/>
                <a:cs typeface="Times New Roman" pitchFamily="18" charset="0"/>
              </a:rPr>
              <a:t>It helps many sites </a:t>
            </a:r>
            <a:r>
              <a:rPr lang="en-CA" sz="2400" dirty="0" smtClean="0">
                <a:latin typeface="Times New Roman" pitchFamily="18" charset="0"/>
                <a:cs typeface="Times New Roman" pitchFamily="18" charset="0"/>
              </a:rPr>
              <a:t>when they are </a:t>
            </a:r>
            <a:r>
              <a:rPr lang="en-CA" sz="2400" dirty="0">
                <a:latin typeface="Times New Roman" pitchFamily="18" charset="0"/>
                <a:cs typeface="Times New Roman" pitchFamily="18" charset="0"/>
              </a:rPr>
              <a:t>off the main gas </a:t>
            </a:r>
            <a:r>
              <a:rPr lang="en-CA" sz="2400" dirty="0" smtClean="0">
                <a:latin typeface="Times New Roman" pitchFamily="18" charset="0"/>
                <a:cs typeface="Times New Roman" pitchFamily="18" charset="0"/>
              </a:rPr>
              <a:t>grid</a:t>
            </a:r>
            <a:endParaRPr lang="en-CA" sz="2400" dirty="0" smtClean="0">
              <a:latin typeface="Times New Roman" pitchFamily="18" charset="0"/>
              <a:cs typeface="Times New Roman" pitchFamily="18" charset="0"/>
            </a:endParaRPr>
          </a:p>
          <a:p>
            <a:pPr marL="342900" indent="-342900" algn="l">
              <a:buFont typeface="Wingdings" pitchFamily="2" charset="2"/>
              <a:buChar char="v"/>
            </a:pPr>
            <a:r>
              <a:rPr lang="en-CA" sz="2400" dirty="0" smtClean="0">
                <a:latin typeface="Times New Roman" pitchFamily="18" charset="0"/>
                <a:cs typeface="Times New Roman" pitchFamily="18" charset="0"/>
              </a:rPr>
              <a:t>It  </a:t>
            </a:r>
            <a:r>
              <a:rPr lang="en-CA" sz="2400" dirty="0">
                <a:latin typeface="Times New Roman" pitchFamily="18" charset="0"/>
                <a:cs typeface="Times New Roman" pitchFamily="18" charset="0"/>
              </a:rPr>
              <a:t>makes the CHP the fastest contributor type of power source and it is good system in dependability whenever more energy is required and urgently </a:t>
            </a:r>
            <a:r>
              <a:rPr lang="en-CA" sz="2400" dirty="0" smtClean="0">
                <a:latin typeface="Times New Roman" pitchFamily="18" charset="0"/>
                <a:cs typeface="Times New Roman" pitchFamily="18" charset="0"/>
              </a:rPr>
              <a:t>needed.</a:t>
            </a:r>
          </a:p>
          <a:p>
            <a:pPr marL="342900" indent="-342900" algn="l">
              <a:buFont typeface="Wingdings" pitchFamily="2" charset="2"/>
              <a:buChar char="v"/>
            </a:pPr>
            <a:r>
              <a:rPr lang="en-CA" sz="2400" dirty="0" smtClean="0">
                <a:latin typeface="Times New Roman" pitchFamily="18" charset="0"/>
                <a:cs typeface="Times New Roman" pitchFamily="18" charset="0"/>
              </a:rPr>
              <a:t>It is faced </a:t>
            </a:r>
            <a:r>
              <a:rPr lang="en-CA" sz="2400" dirty="0">
                <a:latin typeface="Times New Roman" pitchFamily="18" charset="0"/>
                <a:cs typeface="Times New Roman" pitchFamily="18" charset="0"/>
              </a:rPr>
              <a:t>with regulatory, political and economic </a:t>
            </a:r>
            <a:r>
              <a:rPr lang="en-CA" sz="2400" dirty="0" smtClean="0">
                <a:latin typeface="Times New Roman" pitchFamily="18" charset="0"/>
                <a:cs typeface="Times New Roman" pitchFamily="18" charset="0"/>
              </a:rPr>
              <a:t>barriers.</a:t>
            </a:r>
          </a:p>
        </p:txBody>
      </p:sp>
    </p:spTree>
    <p:extLst>
      <p:ext uri="{BB962C8B-B14F-4D97-AF65-F5344CB8AC3E}">
        <p14:creationId xmlns:p14="http://schemas.microsoft.com/office/powerpoint/2010/main" val="4035933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6324600" cy="914400"/>
          </a:xfrm>
        </p:spPr>
        <p:txBody>
          <a:bodyPr>
            <a:normAutofit/>
          </a:bodyPr>
          <a:lstStyle/>
          <a:p>
            <a:r>
              <a:rPr lang="en-US" sz="2400" dirty="0" smtClean="0">
                <a:latin typeface="Times New Roman" pitchFamily="18" charset="0"/>
                <a:cs typeface="Times New Roman" pitchFamily="18" charset="0"/>
              </a:rPr>
              <a:t>Application of CHP</a:t>
            </a:r>
            <a:endParaRPr lang="en-US" sz="2400" dirty="0">
              <a:latin typeface="Times New Roman" pitchFamily="18" charset="0"/>
              <a:cs typeface="Times New Roman" pitchFamily="18" charset="0"/>
            </a:endParaRPr>
          </a:p>
        </p:txBody>
      </p:sp>
      <p:sp>
        <p:nvSpPr>
          <p:cNvPr id="5" name="Content Placeholder 4"/>
          <p:cNvSpPr>
            <a:spLocks noGrp="1"/>
          </p:cNvSpPr>
          <p:nvPr>
            <p:ph sz="half" idx="1"/>
          </p:nvPr>
        </p:nvSpPr>
        <p:spPr>
          <a:xfrm>
            <a:off x="457200" y="1600200"/>
            <a:ext cx="4800600" cy="4953000"/>
          </a:xfrm>
        </p:spPr>
        <p:txBody>
          <a:bodyPr>
            <a:noAutofit/>
          </a:bodyPr>
          <a:lstStyle/>
          <a:p>
            <a:r>
              <a:rPr lang="en-CA" sz="2000" dirty="0">
                <a:latin typeface="Times New Roman" pitchFamily="18" charset="0"/>
                <a:cs typeface="Times New Roman" pitchFamily="18" charset="0"/>
              </a:rPr>
              <a:t>The use of biomass is an alternative to the widely used electrical heating in many countries. </a:t>
            </a:r>
            <a:endParaRPr lang="en-CA" sz="2000" dirty="0" smtClean="0">
              <a:latin typeface="Times New Roman" pitchFamily="18" charset="0"/>
              <a:cs typeface="Times New Roman" pitchFamily="18" charset="0"/>
            </a:endParaRPr>
          </a:p>
          <a:p>
            <a:r>
              <a:rPr lang="en-CA" sz="2000" dirty="0" smtClean="0">
                <a:latin typeface="Times New Roman" pitchFamily="18" charset="0"/>
                <a:cs typeface="Times New Roman" pitchFamily="18" charset="0"/>
              </a:rPr>
              <a:t>Biomass </a:t>
            </a:r>
            <a:r>
              <a:rPr lang="en-CA" sz="2000" dirty="0">
                <a:latin typeface="Times New Roman" pitchFamily="18" charset="0"/>
                <a:cs typeface="Times New Roman" pitchFamily="18" charset="0"/>
              </a:rPr>
              <a:t>Combined heat and power (CHP) contribute several </a:t>
            </a:r>
            <a:r>
              <a:rPr lang="en-CA" sz="2000" dirty="0" smtClean="0">
                <a:latin typeface="Times New Roman" pitchFamily="18" charset="0"/>
                <a:cs typeface="Times New Roman" pitchFamily="18" charset="0"/>
              </a:rPr>
              <a:t>benefits.</a:t>
            </a:r>
          </a:p>
          <a:p>
            <a:r>
              <a:rPr lang="en-CA" sz="2000" dirty="0" smtClean="0">
                <a:latin typeface="Times New Roman" pitchFamily="18" charset="0"/>
                <a:cs typeface="Times New Roman" pitchFamily="18" charset="0"/>
              </a:rPr>
              <a:t>It is </a:t>
            </a:r>
            <a:r>
              <a:rPr lang="en-CA" sz="2000" dirty="0">
                <a:latin typeface="Times New Roman" pitchFamily="18" charset="0"/>
                <a:cs typeface="Times New Roman" pitchFamily="18" charset="0"/>
              </a:rPr>
              <a:t>designed with the aim of providing both electricity and heat from a single heat source [1]. </a:t>
            </a:r>
            <a:endParaRPr lang="en-US" sz="2000" dirty="0">
              <a:latin typeface="Times New Roman" pitchFamily="18" charset="0"/>
              <a:cs typeface="Times New Roman" pitchFamily="18" charset="0"/>
            </a:endParaRPr>
          </a:p>
        </p:txBody>
      </p:sp>
      <p:sp>
        <p:nvSpPr>
          <p:cNvPr id="6" name="Content Placeholder 5"/>
          <p:cNvSpPr>
            <a:spLocks noGrp="1"/>
          </p:cNvSpPr>
          <p:nvPr>
            <p:ph sz="half" idx="2"/>
          </p:nvPr>
        </p:nvSpPr>
        <p:spPr>
          <a:xfrm>
            <a:off x="5181600" y="1676400"/>
            <a:ext cx="3505200" cy="4449763"/>
          </a:xfrm>
        </p:spPr>
        <p:txBody>
          <a:bodyPr>
            <a:normAutofit/>
          </a:bodyPr>
          <a:lstStyle/>
          <a:p>
            <a:pPr marL="0" indent="0">
              <a:buNone/>
            </a:pPr>
            <a:r>
              <a:rPr lang="en-US" sz="1400" dirty="0" smtClean="0">
                <a:latin typeface="Times New Roman" pitchFamily="18" charset="0"/>
                <a:cs typeface="Times New Roman" pitchFamily="18" charset="0"/>
              </a:rPr>
              <a:t>An Image showing Production of electricity by </a:t>
            </a:r>
            <a:r>
              <a:rPr lang="en-CA" sz="1400" dirty="0">
                <a:latin typeface="Times New Roman" pitchFamily="18" charset="0"/>
                <a:cs typeface="Times New Roman" pitchFamily="18" charset="0"/>
              </a:rPr>
              <a:t>Biomass Combined Heat and Power </a:t>
            </a:r>
            <a:endParaRPr lang="en-US" sz="1400" dirty="0" smtClean="0">
              <a:latin typeface="Times New Roman" pitchFamily="18" charset="0"/>
              <a:cs typeface="Times New Roman" pitchFamily="18" charset="0"/>
            </a:endParaRPr>
          </a:p>
          <a:p>
            <a:endParaRPr lang="en-US" dirty="0"/>
          </a:p>
        </p:txBody>
      </p:sp>
      <p:pic>
        <p:nvPicPr>
          <p:cNvPr id="7" name="Picture 6" descr="Image result for production electricity by Biomass Combined Heat and Power"/>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587254"/>
            <a:ext cx="3581400" cy="3737345"/>
          </a:xfrm>
          <a:prstGeom prst="rect">
            <a:avLst/>
          </a:prstGeom>
          <a:noFill/>
          <a:ln>
            <a:noFill/>
          </a:ln>
        </p:spPr>
      </p:pic>
    </p:spTree>
    <p:extLst>
      <p:ext uri="{BB962C8B-B14F-4D97-AF65-F5344CB8AC3E}">
        <p14:creationId xmlns:p14="http://schemas.microsoft.com/office/powerpoint/2010/main" val="2042807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209799" y="685799"/>
            <a:ext cx="5029201" cy="838201"/>
          </a:xfrm>
        </p:spPr>
        <p:txBody>
          <a:bodyPr>
            <a:normAutofit/>
          </a:bodyPr>
          <a:lstStyle/>
          <a:p>
            <a:pPr algn="ctr"/>
            <a:r>
              <a:rPr lang="en-US" sz="2000" dirty="0" smtClean="0">
                <a:latin typeface="Times New Roman" pitchFamily="18" charset="0"/>
                <a:cs typeface="Times New Roman" pitchFamily="18" charset="0"/>
              </a:rPr>
              <a:t>Advantages_1 </a:t>
            </a:r>
            <a:endParaRPr lang="en-US" sz="2000" dirty="0">
              <a:latin typeface="Times New Roman" pitchFamily="18" charset="0"/>
              <a:cs typeface="Times New Roman" pitchFamily="18" charset="0"/>
            </a:endParaRPr>
          </a:p>
        </p:txBody>
      </p:sp>
      <p:sp>
        <p:nvSpPr>
          <p:cNvPr id="6" name="Subtitle 5"/>
          <p:cNvSpPr>
            <a:spLocks noGrp="1"/>
          </p:cNvSpPr>
          <p:nvPr>
            <p:ph type="subTitle" idx="1"/>
          </p:nvPr>
        </p:nvSpPr>
        <p:spPr>
          <a:xfrm>
            <a:off x="914400" y="1905000"/>
            <a:ext cx="6780028" cy="2874335"/>
          </a:xfrm>
        </p:spPr>
        <p:txBody>
          <a:bodyPr>
            <a:normAutofit/>
          </a:bodyPr>
          <a:lstStyle/>
          <a:p>
            <a:pPr marL="285750" indent="-285750" algn="l">
              <a:buFont typeface="Wingdings" pitchFamily="2" charset="2"/>
              <a:buChar char="v"/>
            </a:pPr>
            <a:r>
              <a:rPr lang="en-CA" sz="2000" dirty="0">
                <a:latin typeface="Times New Roman" pitchFamily="18" charset="0"/>
                <a:cs typeface="Times New Roman" pitchFamily="18" charset="0"/>
              </a:rPr>
              <a:t>This research report provides the </a:t>
            </a:r>
            <a:r>
              <a:rPr lang="en-CA" sz="2000" dirty="0" smtClean="0">
                <a:latin typeface="Times New Roman" pitchFamily="18" charset="0"/>
                <a:cs typeface="Times New Roman" pitchFamily="18" charset="0"/>
              </a:rPr>
              <a:t>benefits</a:t>
            </a:r>
          </a:p>
          <a:p>
            <a:pPr marL="285750" indent="-285750" algn="l">
              <a:buFont typeface="Wingdings" pitchFamily="2" charset="2"/>
              <a:buChar char="v"/>
            </a:pPr>
            <a:r>
              <a:rPr lang="en-CA" sz="2000" dirty="0" smtClean="0">
                <a:latin typeface="Times New Roman" pitchFamily="18" charset="0"/>
                <a:cs typeface="Times New Roman" pitchFamily="18" charset="0"/>
              </a:rPr>
              <a:t>The </a:t>
            </a:r>
            <a:r>
              <a:rPr lang="en-CA" sz="2000" dirty="0" smtClean="0">
                <a:latin typeface="Times New Roman" pitchFamily="18" charset="0"/>
                <a:cs typeface="Times New Roman" pitchFamily="18" charset="0"/>
              </a:rPr>
              <a:t>combustion produces a lot of heat </a:t>
            </a:r>
            <a:endParaRPr lang="en-CA" sz="2000" dirty="0" smtClean="0">
              <a:latin typeface="Times New Roman" pitchFamily="18" charset="0"/>
              <a:cs typeface="Times New Roman" pitchFamily="18" charset="0"/>
            </a:endParaRPr>
          </a:p>
          <a:p>
            <a:pPr marL="285750" indent="-285750" algn="l">
              <a:buFont typeface="Wingdings" pitchFamily="2" charset="2"/>
              <a:buChar char="v"/>
            </a:pPr>
            <a:r>
              <a:rPr lang="en-CA" sz="2000" dirty="0" smtClean="0">
                <a:latin typeface="Times New Roman" pitchFamily="18" charset="0"/>
                <a:cs typeface="Times New Roman" pitchFamily="18" charset="0"/>
              </a:rPr>
              <a:t>Heat produced is used for </a:t>
            </a:r>
            <a:r>
              <a:rPr lang="en-CA" sz="2000" dirty="0">
                <a:latin typeface="Times New Roman" pitchFamily="18" charset="0"/>
                <a:cs typeface="Times New Roman" pitchFamily="18" charset="0"/>
              </a:rPr>
              <a:t>the production of steam for power generation </a:t>
            </a:r>
            <a:endParaRPr lang="en-CA"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786773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153400" cy="868362"/>
          </a:xfrm>
        </p:spPr>
        <p:txBody>
          <a:bodyPr/>
          <a:lstStyle/>
          <a:p>
            <a:r>
              <a:rPr lang="en-US" sz="2400" dirty="0" smtClean="0">
                <a:latin typeface="Times New Roman" pitchFamily="18" charset="0"/>
                <a:cs typeface="Times New Roman" pitchFamily="18" charset="0"/>
              </a:rPr>
              <a:t>Advantages_2 </a:t>
            </a:r>
            <a:endParaRPr lang="en-US" sz="2400" dirty="0">
              <a:latin typeface="Times New Roman" pitchFamily="18" charset="0"/>
              <a:cs typeface="Times New Roman" pitchFamily="18" charset="0"/>
            </a:endParaRPr>
          </a:p>
        </p:txBody>
      </p:sp>
      <p:sp>
        <p:nvSpPr>
          <p:cNvPr id="5" name="Content Placeholder 4"/>
          <p:cNvSpPr>
            <a:spLocks noGrp="1"/>
          </p:cNvSpPr>
          <p:nvPr>
            <p:ph sz="half" idx="1"/>
          </p:nvPr>
        </p:nvSpPr>
        <p:spPr>
          <a:xfrm>
            <a:off x="457200" y="1524000"/>
            <a:ext cx="4572000" cy="5029200"/>
          </a:xfrm>
        </p:spPr>
        <p:txBody>
          <a:bodyPr>
            <a:normAutofit/>
          </a:bodyPr>
          <a:lstStyle/>
          <a:p>
            <a:pPr>
              <a:buFont typeface="Wingdings" pitchFamily="2" charset="2"/>
              <a:buChar char="v"/>
            </a:pPr>
            <a:r>
              <a:rPr lang="en-CA" dirty="0" smtClean="0">
                <a:latin typeface="Times New Roman" pitchFamily="18" charset="0"/>
                <a:cs typeface="Times New Roman" pitchFamily="18" charset="0"/>
              </a:rPr>
              <a:t>It </a:t>
            </a:r>
            <a:r>
              <a:rPr lang="en-CA" dirty="0" smtClean="0">
                <a:latin typeface="Times New Roman" pitchFamily="18" charset="0"/>
                <a:cs typeface="Times New Roman" pitchFamily="18" charset="0"/>
              </a:rPr>
              <a:t> </a:t>
            </a:r>
            <a:r>
              <a:rPr lang="en-CA" dirty="0">
                <a:latin typeface="Times New Roman" pitchFamily="18" charset="0"/>
                <a:cs typeface="Times New Roman" pitchFamily="18" charset="0"/>
              </a:rPr>
              <a:t>provide heat for the steam </a:t>
            </a:r>
            <a:r>
              <a:rPr lang="en-CA" dirty="0" smtClean="0">
                <a:latin typeface="Times New Roman" pitchFamily="18" charset="0"/>
                <a:cs typeface="Times New Roman" pitchFamily="18" charset="0"/>
              </a:rPr>
              <a:t>cycles. </a:t>
            </a:r>
            <a:endParaRPr lang="en-CA" dirty="0" smtClean="0">
              <a:latin typeface="Times New Roman" pitchFamily="18" charset="0"/>
              <a:cs typeface="Times New Roman" pitchFamily="18" charset="0"/>
            </a:endParaRPr>
          </a:p>
          <a:p>
            <a:pPr>
              <a:buFont typeface="Wingdings" pitchFamily="2" charset="2"/>
              <a:buChar char="v"/>
            </a:pPr>
            <a:r>
              <a:rPr lang="en-CA" dirty="0" smtClean="0">
                <a:latin typeface="Times New Roman" pitchFamily="18" charset="0"/>
                <a:cs typeface="Times New Roman" pitchFamily="18" charset="0"/>
              </a:rPr>
              <a:t>The </a:t>
            </a:r>
            <a:r>
              <a:rPr lang="en-CA" dirty="0">
                <a:latin typeface="Times New Roman" pitchFamily="18" charset="0"/>
                <a:cs typeface="Times New Roman" pitchFamily="18" charset="0"/>
              </a:rPr>
              <a:t>heat </a:t>
            </a:r>
            <a:r>
              <a:rPr lang="en-CA" dirty="0" smtClean="0">
                <a:latin typeface="Times New Roman" pitchFamily="18" charset="0"/>
                <a:cs typeface="Times New Roman" pitchFamily="18" charset="0"/>
              </a:rPr>
              <a:t>produced is </a:t>
            </a:r>
            <a:r>
              <a:rPr lang="en-CA" dirty="0" smtClean="0">
                <a:latin typeface="Times New Roman" pitchFamily="18" charset="0"/>
                <a:cs typeface="Times New Roman" pitchFamily="18" charset="0"/>
              </a:rPr>
              <a:t>transferred </a:t>
            </a:r>
            <a:r>
              <a:rPr lang="en-CA" dirty="0">
                <a:latin typeface="Times New Roman" pitchFamily="18" charset="0"/>
                <a:cs typeface="Times New Roman" pitchFamily="18" charset="0"/>
              </a:rPr>
              <a:t>to the district heating system. </a:t>
            </a:r>
            <a:r>
              <a:rPr lang="en-CA" dirty="0" smtClean="0">
                <a:latin typeface="Times New Roman" pitchFamily="18" charset="0"/>
                <a:cs typeface="Times New Roman" pitchFamily="18" charset="0"/>
              </a:rPr>
              <a:t>  </a:t>
            </a:r>
            <a:endParaRPr lang="en-CA" dirty="0" smtClean="0">
              <a:latin typeface="Times New Roman" pitchFamily="18" charset="0"/>
              <a:cs typeface="Times New Roman" pitchFamily="18" charset="0"/>
            </a:endParaRPr>
          </a:p>
          <a:p>
            <a:pPr>
              <a:buFont typeface="Wingdings" pitchFamily="2" charset="2"/>
              <a:buChar char="v"/>
            </a:pPr>
            <a:r>
              <a:rPr lang="en-CA" dirty="0" smtClean="0">
                <a:latin typeface="Times New Roman" pitchFamily="18" charset="0"/>
                <a:cs typeface="Times New Roman" pitchFamily="18" charset="0"/>
              </a:rPr>
              <a:t>It </a:t>
            </a:r>
            <a:r>
              <a:rPr lang="en-CA" dirty="0">
                <a:latin typeface="Times New Roman" pitchFamily="18" charset="0"/>
                <a:cs typeface="Times New Roman" pitchFamily="18" charset="0"/>
              </a:rPr>
              <a:t>mitigates high energy price problems</a:t>
            </a:r>
            <a:r>
              <a:rPr lang="en-CA" dirty="0" smtClean="0">
                <a:latin typeface="Times New Roman" pitchFamily="18" charset="0"/>
                <a:cs typeface="Times New Roman" pitchFamily="18" charset="0"/>
              </a:rPr>
              <a:t>.</a:t>
            </a:r>
          </a:p>
          <a:p>
            <a:pPr marL="137160" indent="0">
              <a:buNone/>
            </a:pPr>
            <a:endParaRPr lang="en-US" dirty="0">
              <a:latin typeface="Times New Roman" pitchFamily="18" charset="0"/>
              <a:cs typeface="Times New Roman" pitchFamily="18" charset="0"/>
            </a:endParaRPr>
          </a:p>
          <a:p>
            <a:pPr>
              <a:buFont typeface="Wingdings" pitchFamily="2" charset="2"/>
              <a:buChar char="v"/>
            </a:pPr>
            <a:endParaRPr lang="en-US" dirty="0">
              <a:latin typeface="Times New Roman" pitchFamily="18" charset="0"/>
              <a:cs typeface="Times New Roman" pitchFamily="18" charset="0"/>
            </a:endParaRPr>
          </a:p>
        </p:txBody>
      </p:sp>
      <p:sp>
        <p:nvSpPr>
          <p:cNvPr id="2" name="Content Placeholder 1"/>
          <p:cNvSpPr>
            <a:spLocks noGrp="1"/>
          </p:cNvSpPr>
          <p:nvPr>
            <p:ph sz="half" idx="2"/>
          </p:nvPr>
        </p:nvSpPr>
        <p:spPr>
          <a:xfrm>
            <a:off x="5365898" y="1905000"/>
            <a:ext cx="3778102" cy="4256568"/>
          </a:xfrm>
        </p:spPr>
        <p:txBody>
          <a:bodyPr>
            <a:normAutofit/>
          </a:bodyPr>
          <a:lstStyle/>
          <a:p>
            <a:pPr marL="0" indent="0">
              <a:buNone/>
            </a:pPr>
            <a:r>
              <a:rPr lang="en-CA" sz="1700" dirty="0">
                <a:latin typeface="Times New Roman" pitchFamily="18" charset="0"/>
                <a:cs typeface="Times New Roman" pitchFamily="18" charset="0"/>
              </a:rPr>
              <a:t>Biomass Combined Heat and Power plant boilers </a:t>
            </a:r>
            <a:r>
              <a:rPr lang="en-CA" sz="1700" dirty="0" smtClean="0">
                <a:latin typeface="Times New Roman" pitchFamily="18" charset="0"/>
                <a:cs typeface="Times New Roman" pitchFamily="18" charset="0"/>
              </a:rPr>
              <a:t>providing </a:t>
            </a:r>
            <a:r>
              <a:rPr lang="en-CA" sz="1700" dirty="0">
                <a:latin typeface="Times New Roman" pitchFamily="18" charset="0"/>
                <a:cs typeface="Times New Roman" pitchFamily="18" charset="0"/>
              </a:rPr>
              <a:t>heat for the steam </a:t>
            </a:r>
            <a:r>
              <a:rPr lang="en-CA" sz="1700" dirty="0" smtClean="0">
                <a:latin typeface="Times New Roman" pitchFamily="18" charset="0"/>
                <a:cs typeface="Times New Roman" pitchFamily="18" charset="0"/>
              </a:rPr>
              <a:t>cycles</a:t>
            </a:r>
          </a:p>
          <a:p>
            <a:endParaRPr lang="en-CA" sz="1200" dirty="0">
              <a:latin typeface="Times New Roman" pitchFamily="18" charset="0"/>
              <a:cs typeface="Times New Roman" pitchFamily="18" charset="0"/>
            </a:endParaRPr>
          </a:p>
          <a:p>
            <a:endParaRPr lang="en-US" sz="1200" dirty="0"/>
          </a:p>
        </p:txBody>
      </p:sp>
      <p:pic>
        <p:nvPicPr>
          <p:cNvPr id="8" name="Picture 7" descr="Image result for Biomass Combined Heat and Power plant boilers"/>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695353"/>
            <a:ext cx="3581400" cy="3505201"/>
          </a:xfrm>
          <a:prstGeom prst="rect">
            <a:avLst/>
          </a:prstGeom>
          <a:noFill/>
          <a:ln>
            <a:noFill/>
          </a:ln>
        </p:spPr>
      </p:pic>
    </p:spTree>
    <p:extLst>
      <p:ext uri="{BB962C8B-B14F-4D97-AF65-F5344CB8AC3E}">
        <p14:creationId xmlns:p14="http://schemas.microsoft.com/office/powerpoint/2010/main" val="1294589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533400"/>
            <a:ext cx="7620000" cy="762001"/>
          </a:xfrm>
        </p:spPr>
        <p:txBody>
          <a:bodyPr>
            <a:normAutofit/>
          </a:bodyPr>
          <a:lstStyle/>
          <a:p>
            <a:pPr algn="ctr"/>
            <a:r>
              <a:rPr lang="en-US" sz="2400" dirty="0" smtClean="0">
                <a:latin typeface="Times New Roman" pitchFamily="18" charset="0"/>
                <a:cs typeface="Times New Roman" pitchFamily="18" charset="0"/>
              </a:rPr>
              <a:t>Advantages _3</a:t>
            </a:r>
            <a:endParaRPr lang="en-US" sz="2400" dirty="0">
              <a:latin typeface="Times New Roman" pitchFamily="18" charset="0"/>
              <a:cs typeface="Times New Roman" pitchFamily="18" charset="0"/>
            </a:endParaRPr>
          </a:p>
        </p:txBody>
      </p:sp>
      <p:sp>
        <p:nvSpPr>
          <p:cNvPr id="5" name="Content Placeholder 4"/>
          <p:cNvSpPr>
            <a:spLocks noGrp="1"/>
          </p:cNvSpPr>
          <p:nvPr>
            <p:ph type="subTitle" idx="1"/>
          </p:nvPr>
        </p:nvSpPr>
        <p:spPr>
          <a:xfrm>
            <a:off x="457200" y="1752600"/>
            <a:ext cx="7543800" cy="4876800"/>
          </a:xfrm>
        </p:spPr>
        <p:txBody>
          <a:bodyPr>
            <a:noAutofit/>
          </a:bodyPr>
          <a:lstStyle/>
          <a:p>
            <a:pPr marL="285750" indent="-285750" algn="l">
              <a:buFont typeface="Wingdings" pitchFamily="2" charset="2"/>
              <a:buChar char="v"/>
            </a:pPr>
            <a:r>
              <a:rPr lang="en-CA" sz="2000" dirty="0">
                <a:latin typeface="Times New Roman" pitchFamily="18" charset="0"/>
                <a:cs typeface="Times New Roman" pitchFamily="18" charset="0"/>
              </a:rPr>
              <a:t>It takes part in the reduction of harmful substance emission. </a:t>
            </a:r>
            <a:endParaRPr lang="en-CA" sz="2000" dirty="0" smtClean="0">
              <a:latin typeface="Times New Roman" pitchFamily="18" charset="0"/>
              <a:cs typeface="Times New Roman" pitchFamily="18" charset="0"/>
            </a:endParaRPr>
          </a:p>
          <a:p>
            <a:pPr marL="285750" indent="-285750" algn="l">
              <a:buFont typeface="Wingdings" pitchFamily="2" charset="2"/>
              <a:buChar char="v"/>
            </a:pPr>
            <a:r>
              <a:rPr lang="en-CA" sz="2000" dirty="0" smtClean="0">
                <a:latin typeface="Times New Roman" pitchFamily="18" charset="0"/>
                <a:cs typeface="Times New Roman" pitchFamily="18" charset="0"/>
              </a:rPr>
              <a:t>It </a:t>
            </a:r>
            <a:r>
              <a:rPr lang="en-CA" sz="2000" dirty="0">
                <a:latin typeface="Times New Roman" pitchFamily="18" charset="0"/>
                <a:cs typeface="Times New Roman" pitchFamily="18" charset="0"/>
              </a:rPr>
              <a:t>also increases the reliability of </a:t>
            </a:r>
            <a:r>
              <a:rPr lang="en-CA" sz="2000" dirty="0" smtClean="0">
                <a:latin typeface="Times New Roman" pitchFamily="18" charset="0"/>
                <a:cs typeface="Times New Roman" pitchFamily="18" charset="0"/>
              </a:rPr>
              <a:t>electro</a:t>
            </a:r>
            <a:r>
              <a:rPr lang="en-US" sz="2000" dirty="0">
                <a:latin typeface="Times New Roman" pitchFamily="18" charset="0"/>
                <a:cs typeface="Times New Roman" pitchFamily="18" charset="0"/>
              </a:rPr>
              <a:t> </a:t>
            </a:r>
            <a:r>
              <a:rPr lang="en-CA" sz="2000" dirty="0" smtClean="0">
                <a:latin typeface="Times New Roman" pitchFamily="18" charset="0"/>
                <a:cs typeface="Times New Roman" pitchFamily="18" charset="0"/>
              </a:rPr>
              <a:t>systems</a:t>
            </a:r>
            <a:r>
              <a:rPr lang="en-CA" sz="2000" dirty="0">
                <a:latin typeface="Times New Roman" pitchFamily="18" charset="0"/>
                <a:cs typeface="Times New Roman" pitchFamily="18" charset="0"/>
              </a:rPr>
              <a:t>. </a:t>
            </a:r>
            <a:endParaRPr lang="en-CA" sz="2000" dirty="0">
              <a:latin typeface="Times New Roman" pitchFamily="18" charset="0"/>
              <a:cs typeface="Times New Roman" pitchFamily="18" charset="0"/>
            </a:endParaRPr>
          </a:p>
          <a:p>
            <a:pPr marL="285750" indent="-285750" algn="l">
              <a:buFont typeface="Wingdings" pitchFamily="2" charset="2"/>
              <a:buChar char="v"/>
            </a:pPr>
            <a:r>
              <a:rPr lang="en-CA" sz="2000" dirty="0" smtClean="0">
                <a:latin typeface="Times New Roman" pitchFamily="18" charset="0"/>
                <a:cs typeface="Times New Roman" pitchFamily="18" charset="0"/>
              </a:rPr>
              <a:t>It is </a:t>
            </a:r>
            <a:r>
              <a:rPr lang="en-CA" sz="2000" dirty="0">
                <a:latin typeface="Times New Roman" pitchFamily="18" charset="0"/>
                <a:cs typeface="Times New Roman" pitchFamily="18" charset="0"/>
              </a:rPr>
              <a:t>capable of eliminating breakdown possibilities that are witnessed in the distribution systems. </a:t>
            </a:r>
            <a:endParaRPr lang="en-CA" sz="2000" dirty="0" smtClean="0">
              <a:latin typeface="Times New Roman" pitchFamily="18" charset="0"/>
              <a:cs typeface="Times New Roman" pitchFamily="18" charset="0"/>
            </a:endParaRPr>
          </a:p>
          <a:p>
            <a:pPr marL="285750" indent="-285750" algn="l">
              <a:buFont typeface="Wingdings" pitchFamily="2" charset="2"/>
              <a:buChar char="v"/>
            </a:pPr>
            <a:r>
              <a:rPr lang="en-CA" sz="2000" dirty="0" smtClean="0">
                <a:latin typeface="Times New Roman" pitchFamily="18" charset="0"/>
                <a:cs typeface="Times New Roman" pitchFamily="18" charset="0"/>
              </a:rPr>
              <a:t> </a:t>
            </a:r>
            <a:r>
              <a:rPr lang="en-CA" sz="2000" dirty="0">
                <a:latin typeface="Times New Roman" pitchFamily="18" charset="0"/>
                <a:cs typeface="Times New Roman" pitchFamily="18" charset="0"/>
              </a:rPr>
              <a:t>Biomass CHP ensures autonomous supply of energy. </a:t>
            </a:r>
            <a:endParaRPr lang="en-CA" sz="2000" dirty="0" smtClean="0">
              <a:latin typeface="Times New Roman" pitchFamily="18" charset="0"/>
              <a:cs typeface="Times New Roman" pitchFamily="18" charset="0"/>
            </a:endParaRPr>
          </a:p>
          <a:p>
            <a:pPr marL="285750" indent="-285750" algn="l">
              <a:buFont typeface="Wingdings" pitchFamily="2" charset="2"/>
              <a:buChar char="v"/>
            </a:pPr>
            <a:r>
              <a:rPr lang="en-CA" sz="2000" dirty="0" smtClean="0">
                <a:latin typeface="Times New Roman" pitchFamily="18" charset="0"/>
                <a:cs typeface="Times New Roman" pitchFamily="18" charset="0"/>
              </a:rPr>
              <a:t> help in  competing </a:t>
            </a:r>
            <a:r>
              <a:rPr lang="en-CA" sz="2000" dirty="0">
                <a:latin typeface="Times New Roman" pitchFamily="18" charset="0"/>
                <a:cs typeface="Times New Roman" pitchFamily="18" charset="0"/>
              </a:rPr>
              <a:t>with conventional suppliers of energy. </a:t>
            </a:r>
            <a:endParaRPr lang="en-US" sz="2000" dirty="0">
              <a:latin typeface="Times New Roman" pitchFamily="18" charset="0"/>
              <a:cs typeface="Times New Roman" pitchFamily="18" charset="0"/>
            </a:endParaRPr>
          </a:p>
          <a:p>
            <a:pPr marL="285750" indent="-285750" algn="l">
              <a:buFont typeface="Wingdings" pitchFamily="2" charset="2"/>
              <a:buChar char="v"/>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143423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219200" y="838200"/>
            <a:ext cx="7162800" cy="536575"/>
          </a:xfrm>
        </p:spPr>
        <p:txBody>
          <a:bodyPr>
            <a:normAutofit/>
          </a:bodyPr>
          <a:lstStyle/>
          <a:p>
            <a:r>
              <a:rPr lang="en-US" sz="2400" dirty="0" smtClean="0">
                <a:latin typeface="Times New Roman" pitchFamily="18" charset="0"/>
                <a:cs typeface="Times New Roman" pitchFamily="18" charset="0"/>
              </a:rPr>
              <a:t>Advantages_4</a:t>
            </a:r>
            <a:endParaRPr lang="en-US" sz="2400" dirty="0">
              <a:latin typeface="Times New Roman" pitchFamily="18" charset="0"/>
              <a:cs typeface="Times New Roman" pitchFamily="18" charset="0"/>
            </a:endParaRPr>
          </a:p>
        </p:txBody>
      </p:sp>
      <p:sp>
        <p:nvSpPr>
          <p:cNvPr id="6" name="Subtitle 5"/>
          <p:cNvSpPr>
            <a:spLocks noGrp="1"/>
          </p:cNvSpPr>
          <p:nvPr>
            <p:ph type="subTitle" idx="1"/>
          </p:nvPr>
        </p:nvSpPr>
        <p:spPr>
          <a:xfrm>
            <a:off x="533400" y="1752600"/>
            <a:ext cx="7543800" cy="4800600"/>
          </a:xfrm>
        </p:spPr>
        <p:txBody>
          <a:bodyPr>
            <a:noAutofit/>
          </a:bodyPr>
          <a:lstStyle/>
          <a:p>
            <a:pPr marL="457200" indent="-457200" algn="l">
              <a:buFont typeface="Wingdings" pitchFamily="2" charset="2"/>
              <a:buChar char="v"/>
            </a:pPr>
            <a:r>
              <a:rPr lang="en-CA" sz="1800" dirty="0" smtClean="0">
                <a:latin typeface="Times New Roman" pitchFamily="18" charset="0"/>
                <a:cs typeface="Times New Roman" pitchFamily="18" charset="0"/>
              </a:rPr>
              <a:t>It reduces </a:t>
            </a:r>
            <a:r>
              <a:rPr lang="en-CA" sz="1800" dirty="0" smtClean="0">
                <a:latin typeface="Times New Roman" pitchFamily="18" charset="0"/>
                <a:cs typeface="Times New Roman" pitchFamily="18" charset="0"/>
              </a:rPr>
              <a:t>the burden of electro-distributing grid capacity. </a:t>
            </a:r>
            <a:endParaRPr lang="en-CA" sz="1800" dirty="0" smtClean="0">
              <a:latin typeface="Times New Roman" pitchFamily="18" charset="0"/>
              <a:cs typeface="Times New Roman" pitchFamily="18" charset="0"/>
            </a:endParaRPr>
          </a:p>
          <a:p>
            <a:pPr marL="457200" indent="-457200" algn="l">
              <a:buFont typeface="Wingdings" pitchFamily="2" charset="2"/>
              <a:buChar char="v"/>
            </a:pPr>
            <a:r>
              <a:rPr lang="en-CA" sz="1800" dirty="0" smtClean="0">
                <a:latin typeface="Times New Roman" pitchFamily="18" charset="0"/>
                <a:cs typeface="Times New Roman" pitchFamily="18" charset="0"/>
              </a:rPr>
              <a:t>The </a:t>
            </a:r>
            <a:r>
              <a:rPr lang="en-CA" sz="1800" dirty="0" smtClean="0">
                <a:latin typeface="Times New Roman" pitchFamily="18" charset="0"/>
                <a:cs typeface="Times New Roman" pitchFamily="18" charset="0"/>
              </a:rPr>
              <a:t>technology exposes latest electricity </a:t>
            </a:r>
            <a:r>
              <a:rPr lang="en-CA" sz="1800" dirty="0" smtClean="0">
                <a:latin typeface="Times New Roman" pitchFamily="18" charset="0"/>
                <a:cs typeface="Times New Roman" pitchFamily="18" charset="0"/>
              </a:rPr>
              <a:t>production.</a:t>
            </a:r>
          </a:p>
          <a:p>
            <a:pPr marL="457200" indent="-457200" algn="l">
              <a:buFont typeface="Wingdings" pitchFamily="2" charset="2"/>
              <a:buChar char="v"/>
            </a:pPr>
            <a:r>
              <a:rPr lang="en-CA" sz="1800" dirty="0" smtClean="0">
                <a:latin typeface="Times New Roman" pitchFamily="18" charset="0"/>
                <a:cs typeface="Times New Roman" pitchFamily="18" charset="0"/>
              </a:rPr>
              <a:t> </a:t>
            </a:r>
            <a:r>
              <a:rPr lang="en-CA" sz="1800" dirty="0" smtClean="0">
                <a:latin typeface="Times New Roman" pitchFamily="18" charset="0"/>
                <a:cs typeface="Times New Roman" pitchFamily="18" charset="0"/>
              </a:rPr>
              <a:t>Biomass CHP impacts the environment positively. </a:t>
            </a:r>
            <a:endParaRPr lang="en-CA" sz="1800" dirty="0" smtClean="0">
              <a:latin typeface="Times New Roman" pitchFamily="18" charset="0"/>
              <a:cs typeface="Times New Roman" pitchFamily="18" charset="0"/>
            </a:endParaRPr>
          </a:p>
          <a:p>
            <a:pPr marL="457200" indent="-457200" algn="l">
              <a:buFont typeface="Wingdings" pitchFamily="2" charset="2"/>
              <a:buChar char="v"/>
            </a:pPr>
            <a:r>
              <a:rPr lang="en-CA" sz="1800" dirty="0" smtClean="0">
                <a:latin typeface="Times New Roman" pitchFamily="18" charset="0"/>
                <a:cs typeface="Times New Roman" pitchFamily="18" charset="0"/>
              </a:rPr>
              <a:t>Has </a:t>
            </a:r>
            <a:r>
              <a:rPr lang="en-CA" sz="1800" dirty="0">
                <a:latin typeface="Times New Roman" pitchFamily="18" charset="0"/>
                <a:cs typeface="Times New Roman" pitchFamily="18" charset="0"/>
              </a:rPr>
              <a:t>e</a:t>
            </a:r>
            <a:r>
              <a:rPr lang="en-CA" sz="1800" dirty="0" smtClean="0">
                <a:latin typeface="Times New Roman" pitchFamily="18" charset="0"/>
                <a:cs typeface="Times New Roman" pitchFamily="18" charset="0"/>
              </a:rPr>
              <a:t>nvironmental benefits</a:t>
            </a:r>
            <a:endParaRPr lang="en-US" sz="1800" dirty="0" smtClean="0">
              <a:latin typeface="Times New Roman" pitchFamily="18" charset="0"/>
              <a:cs typeface="Times New Roman" pitchFamily="18" charset="0"/>
            </a:endParaRPr>
          </a:p>
          <a:p>
            <a:pPr marL="457200" indent="-457200" algn="l">
              <a:buFont typeface="Wingdings" pitchFamily="2" charset="2"/>
              <a:buChar char="v"/>
            </a:pPr>
            <a:r>
              <a:rPr lang="en-CA" sz="1800" dirty="0" smtClean="0">
                <a:latin typeface="Times New Roman" pitchFamily="18" charset="0"/>
                <a:cs typeface="Times New Roman" pitchFamily="18" charset="0"/>
              </a:rPr>
              <a:t>mitigates </a:t>
            </a:r>
            <a:r>
              <a:rPr lang="en-CA" sz="1800" dirty="0" smtClean="0">
                <a:latin typeface="Times New Roman" pitchFamily="18" charset="0"/>
                <a:cs typeface="Times New Roman" pitchFamily="18" charset="0"/>
              </a:rPr>
              <a:t>the dependency of diversification of energy, imported on imported fossil dependency and rural development. </a:t>
            </a:r>
            <a:endParaRPr lang="en-CA" sz="1800" dirty="0">
              <a:latin typeface="Times New Roman" pitchFamily="18" charset="0"/>
              <a:cs typeface="Times New Roman" pitchFamily="18" charset="0"/>
            </a:endParaRPr>
          </a:p>
          <a:p>
            <a:pPr marL="457200" indent="-457200" algn="l">
              <a:buFont typeface="Wingdings" pitchFamily="2" charset="2"/>
              <a:buChar char="v"/>
            </a:pPr>
            <a:r>
              <a:rPr lang="en-CA" sz="1800" dirty="0" smtClean="0">
                <a:latin typeface="Times New Roman" pitchFamily="18" charset="0"/>
                <a:cs typeface="Times New Roman" pitchFamily="18" charset="0"/>
              </a:rPr>
              <a:t>The </a:t>
            </a:r>
            <a:r>
              <a:rPr lang="en-CA" sz="1800" dirty="0" smtClean="0">
                <a:latin typeface="Times New Roman" pitchFamily="18" charset="0"/>
                <a:cs typeface="Times New Roman" pitchFamily="18" charset="0"/>
              </a:rPr>
              <a:t>prices of Biomass fuel are always </a:t>
            </a:r>
            <a:r>
              <a:rPr lang="en-CA" sz="1800" dirty="0" smtClean="0">
                <a:latin typeface="Times New Roman" pitchFamily="18" charset="0"/>
                <a:cs typeface="Times New Roman" pitchFamily="18" charset="0"/>
              </a:rPr>
              <a:t>stable</a:t>
            </a:r>
          </a:p>
          <a:p>
            <a:pPr algn="l"/>
            <a:endParaRPr lang="en-US" sz="1800" dirty="0" smtClean="0">
              <a:latin typeface="Times New Roman" pitchFamily="18" charset="0"/>
              <a:cs typeface="Times New Roman" pitchFamily="18" charset="0"/>
            </a:endParaRPr>
          </a:p>
          <a:p>
            <a:pPr marL="457200" indent="-457200" algn="l">
              <a:buFont typeface="Wingdings" pitchFamily="2" charset="2"/>
              <a:buChar char="v"/>
            </a:pPr>
            <a:endParaRPr lang="en-US" sz="1800" dirty="0"/>
          </a:p>
        </p:txBody>
      </p:sp>
    </p:spTree>
    <p:extLst>
      <p:ext uri="{BB962C8B-B14F-4D97-AF65-F5344CB8AC3E}">
        <p14:creationId xmlns:p14="http://schemas.microsoft.com/office/powerpoint/2010/main" val="422039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828800" y="609600"/>
            <a:ext cx="4724400" cy="838200"/>
          </a:xfrm>
        </p:spPr>
        <p:txBody>
          <a:bodyPr>
            <a:normAutofit/>
          </a:bodyPr>
          <a:lstStyle/>
          <a:p>
            <a:r>
              <a:rPr lang="en-US" sz="2400" dirty="0" smtClean="0">
                <a:latin typeface="Times New Roman" pitchFamily="18" charset="0"/>
                <a:cs typeface="Times New Roman" pitchFamily="18" charset="0"/>
              </a:rPr>
              <a:t>Disadvantages_1</a:t>
            </a:r>
            <a:endParaRPr lang="en-US" sz="2400" dirty="0">
              <a:latin typeface="Times New Roman" pitchFamily="18" charset="0"/>
              <a:cs typeface="Times New Roman" pitchFamily="18" charset="0"/>
            </a:endParaRPr>
          </a:p>
        </p:txBody>
      </p:sp>
      <p:sp>
        <p:nvSpPr>
          <p:cNvPr id="5" name="Content Placeholder 4"/>
          <p:cNvSpPr>
            <a:spLocks noGrp="1"/>
          </p:cNvSpPr>
          <p:nvPr>
            <p:ph type="subTitle" idx="1"/>
          </p:nvPr>
        </p:nvSpPr>
        <p:spPr>
          <a:xfrm>
            <a:off x="533400" y="2209800"/>
            <a:ext cx="8305800" cy="2057400"/>
          </a:xfrm>
        </p:spPr>
        <p:txBody>
          <a:bodyPr>
            <a:noAutofit/>
          </a:bodyPr>
          <a:lstStyle/>
          <a:p>
            <a:pPr algn="l">
              <a:buFont typeface="Wingdings" pitchFamily="2" charset="2"/>
              <a:buChar char="v"/>
            </a:pPr>
            <a:r>
              <a:rPr lang="en-CA" sz="2000" dirty="0" smtClean="0">
                <a:latin typeface="Times New Roman" pitchFamily="18" charset="0"/>
                <a:cs typeface="Times New Roman" pitchFamily="18" charset="0"/>
              </a:rPr>
              <a:t>It is affected by t</a:t>
            </a:r>
            <a:r>
              <a:rPr lang="en-CA" sz="2000" dirty="0" smtClean="0">
                <a:latin typeface="Times New Roman" pitchFamily="18" charset="0"/>
                <a:cs typeface="Times New Roman" pitchFamily="18" charset="0"/>
              </a:rPr>
              <a:t>he regulation, financial, and political interest </a:t>
            </a:r>
          </a:p>
          <a:p>
            <a:pPr algn="l">
              <a:buFont typeface="Wingdings" pitchFamily="2" charset="2"/>
              <a:buChar char="v"/>
            </a:pPr>
            <a:r>
              <a:rPr lang="en-CA" sz="2000" dirty="0" smtClean="0">
                <a:latin typeface="Times New Roman" pitchFamily="18" charset="0"/>
                <a:cs typeface="Times New Roman" pitchFamily="18" charset="0"/>
              </a:rPr>
              <a:t>It is </a:t>
            </a:r>
            <a:r>
              <a:rPr lang="en-CA" sz="2000" dirty="0">
                <a:latin typeface="Times New Roman" pitchFamily="18" charset="0"/>
                <a:cs typeface="Times New Roman" pitchFamily="18" charset="0"/>
              </a:rPr>
              <a:t>labor</a:t>
            </a:r>
            <a:r>
              <a:rPr lang="en-CA" sz="2000" dirty="0">
                <a:latin typeface="Times New Roman" pitchFamily="18" charset="0"/>
                <a:cs typeface="Times New Roman" pitchFamily="18" charset="0"/>
              </a:rPr>
              <a:t>-intensive and expensive </a:t>
            </a:r>
            <a:r>
              <a:rPr lang="en-CA" sz="2000" dirty="0">
                <a:latin typeface="Times New Roman" pitchFamily="18" charset="0"/>
                <a:cs typeface="Times New Roman" pitchFamily="18" charset="0"/>
              </a:rPr>
              <a:t> </a:t>
            </a:r>
            <a:r>
              <a:rPr lang="en-CA" sz="2000" dirty="0" smtClean="0">
                <a:latin typeface="Times New Roman" pitchFamily="18" charset="0"/>
                <a:cs typeface="Times New Roman" pitchFamily="18" charset="0"/>
              </a:rPr>
              <a:t>in terms of </a:t>
            </a:r>
            <a:r>
              <a:rPr lang="en-CA" sz="2000" dirty="0" smtClean="0">
                <a:latin typeface="Times New Roman" pitchFamily="18" charset="0"/>
                <a:cs typeface="Times New Roman" pitchFamily="18" charset="0"/>
              </a:rPr>
              <a:t>capital </a:t>
            </a:r>
            <a:r>
              <a:rPr lang="en-CA" sz="2000" dirty="0">
                <a:latin typeface="Times New Roman" pitchFamily="18" charset="0"/>
                <a:cs typeface="Times New Roman" pitchFamily="18" charset="0"/>
              </a:rPr>
              <a:t>investment. </a:t>
            </a:r>
            <a:endParaRPr lang="en-CA" sz="2000" dirty="0" smtClean="0">
              <a:latin typeface="Times New Roman" pitchFamily="18" charset="0"/>
              <a:cs typeface="Times New Roman" pitchFamily="18" charset="0"/>
            </a:endParaRPr>
          </a:p>
          <a:p>
            <a:pPr algn="l">
              <a:buFont typeface="Wingdings" pitchFamily="2" charset="2"/>
              <a:buChar char="v"/>
            </a:pPr>
            <a:r>
              <a:rPr lang="en-CA" sz="2000" dirty="0" smtClean="0">
                <a:latin typeface="Times New Roman" pitchFamily="18" charset="0"/>
                <a:cs typeface="Times New Roman" pitchFamily="18" charset="0"/>
              </a:rPr>
              <a:t>faces  a challenges are </a:t>
            </a:r>
            <a:r>
              <a:rPr lang="en-CA" sz="2000" dirty="0">
                <a:latin typeface="Times New Roman" pitchFamily="18" charset="0"/>
                <a:cs typeface="Times New Roman" pitchFamily="18" charset="0"/>
              </a:rPr>
              <a:t>associated with the Spark Spread.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313008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7772400" cy="1012825"/>
          </a:xfrm>
        </p:spPr>
        <p:txBody>
          <a:bodyPr>
            <a:normAutofit/>
          </a:bodyPr>
          <a:lstStyle/>
          <a:p>
            <a:r>
              <a:rPr lang="en-US" sz="2400" dirty="0" smtClean="0">
                <a:latin typeface="Times New Roman" pitchFamily="18" charset="0"/>
                <a:cs typeface="Times New Roman" pitchFamily="18" charset="0"/>
              </a:rPr>
              <a:t>Disadvantage_2</a:t>
            </a:r>
            <a:endParaRPr lang="en-US" sz="2400" dirty="0">
              <a:latin typeface="Times New Roman" pitchFamily="18" charset="0"/>
              <a:cs typeface="Times New Roman" pitchFamily="18" charset="0"/>
            </a:endParaRPr>
          </a:p>
        </p:txBody>
      </p:sp>
      <p:sp>
        <p:nvSpPr>
          <p:cNvPr id="3" name="Content Placeholder 2"/>
          <p:cNvSpPr>
            <a:spLocks noGrp="1"/>
          </p:cNvSpPr>
          <p:nvPr>
            <p:ph type="subTitle" idx="1"/>
          </p:nvPr>
        </p:nvSpPr>
        <p:spPr>
          <a:xfrm>
            <a:off x="685800" y="2819400"/>
            <a:ext cx="8001000" cy="2667000"/>
          </a:xfrm>
        </p:spPr>
        <p:txBody>
          <a:bodyPr>
            <a:noAutofit/>
          </a:bodyPr>
          <a:lstStyle/>
          <a:p>
            <a:pPr algn="l">
              <a:buFont typeface="Wingdings" pitchFamily="2" charset="2"/>
              <a:buChar char="v"/>
            </a:pPr>
            <a:r>
              <a:rPr lang="en-CA" sz="2000" dirty="0" smtClean="0">
                <a:latin typeface="Times New Roman" pitchFamily="18" charset="0"/>
                <a:cs typeface="Times New Roman" pitchFamily="18" charset="0"/>
              </a:rPr>
              <a:t>Unfavourable </a:t>
            </a:r>
            <a:r>
              <a:rPr lang="en-CA" sz="2000" dirty="0">
                <a:latin typeface="Times New Roman" pitchFamily="18" charset="0"/>
                <a:cs typeface="Times New Roman" pitchFamily="18" charset="0"/>
              </a:rPr>
              <a:t>spark spread </a:t>
            </a:r>
            <a:r>
              <a:rPr lang="en-CA" sz="2000" dirty="0" smtClean="0">
                <a:latin typeface="Times New Roman" pitchFamily="18" charset="0"/>
                <a:cs typeface="Times New Roman" pitchFamily="18" charset="0"/>
              </a:rPr>
              <a:t> is a potential </a:t>
            </a:r>
            <a:r>
              <a:rPr lang="en-CA" sz="2000" dirty="0">
                <a:latin typeface="Times New Roman" pitchFamily="18" charset="0"/>
                <a:cs typeface="Times New Roman" pitchFamily="18" charset="0"/>
              </a:rPr>
              <a:t>barriers to the deployment of Biomass Combined Heat and Power. </a:t>
            </a:r>
            <a:endParaRPr lang="en-CA" sz="2000" dirty="0" smtClean="0">
              <a:latin typeface="Times New Roman" pitchFamily="18" charset="0"/>
              <a:cs typeface="Times New Roman" pitchFamily="18" charset="0"/>
            </a:endParaRPr>
          </a:p>
          <a:p>
            <a:pPr algn="l">
              <a:buFont typeface="Wingdings" pitchFamily="2" charset="2"/>
              <a:buChar char="v"/>
            </a:pPr>
            <a:r>
              <a:rPr lang="en-CA" sz="2000" dirty="0" smtClean="0">
                <a:latin typeface="Times New Roman" pitchFamily="18" charset="0"/>
                <a:cs typeface="Times New Roman" pitchFamily="18" charset="0"/>
              </a:rPr>
              <a:t>The </a:t>
            </a:r>
            <a:r>
              <a:rPr lang="en-CA" sz="2000" dirty="0">
                <a:latin typeface="Times New Roman" pitchFamily="18" charset="0"/>
                <a:cs typeface="Times New Roman" pitchFamily="18" charset="0"/>
              </a:rPr>
              <a:t>spark spread not varies across industries and countries. The payback period for the Combined Heat and Power is very long. </a:t>
            </a:r>
            <a:endParaRPr lang="en-CA" sz="2000" dirty="0" smtClean="0">
              <a:latin typeface="Times New Roman" pitchFamily="18" charset="0"/>
              <a:cs typeface="Times New Roman" pitchFamily="18" charset="0"/>
            </a:endParaRPr>
          </a:p>
          <a:p>
            <a:pPr algn="l">
              <a:buFont typeface="Wingdings" pitchFamily="2" charset="2"/>
              <a:buChar char="v"/>
            </a:pPr>
            <a:r>
              <a:rPr lang="en-CA" sz="2000" dirty="0" smtClean="0">
                <a:latin typeface="Times New Roman" pitchFamily="18" charset="0"/>
                <a:cs typeface="Times New Roman" pitchFamily="18" charset="0"/>
              </a:rPr>
              <a:t>Long  </a:t>
            </a:r>
            <a:r>
              <a:rPr lang="en-CA" sz="2000" dirty="0">
                <a:latin typeface="Times New Roman" pitchFamily="18" charset="0"/>
                <a:cs typeface="Times New Roman" pitchFamily="18" charset="0"/>
              </a:rPr>
              <a:t>payback </a:t>
            </a:r>
            <a:r>
              <a:rPr lang="en-CA" sz="2000" dirty="0" smtClean="0">
                <a:latin typeface="Times New Roman" pitchFamily="18" charset="0"/>
                <a:cs typeface="Times New Roman" pitchFamily="18" charset="0"/>
              </a:rPr>
              <a:t>for the project </a:t>
            </a:r>
          </a:p>
        </p:txBody>
      </p:sp>
    </p:spTree>
    <p:extLst>
      <p:ext uri="{BB962C8B-B14F-4D97-AF65-F5344CB8AC3E}">
        <p14:creationId xmlns:p14="http://schemas.microsoft.com/office/powerpoint/2010/main" val="1546783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200" y="381001"/>
            <a:ext cx="7391400" cy="762000"/>
          </a:xfrm>
        </p:spPr>
        <p:txBody>
          <a:bodyPr>
            <a:normAutofit/>
          </a:bodyPr>
          <a:lstStyle/>
          <a:p>
            <a:r>
              <a:rPr lang="en-US" sz="2400" dirty="0" smtClean="0">
                <a:latin typeface="Times New Roman" pitchFamily="18" charset="0"/>
                <a:cs typeface="Times New Roman" pitchFamily="18" charset="0"/>
              </a:rPr>
              <a:t>Conclusion </a:t>
            </a:r>
            <a:endParaRPr lang="en-US" sz="2400" dirty="0">
              <a:latin typeface="Times New Roman" pitchFamily="18" charset="0"/>
              <a:cs typeface="Times New Roman" pitchFamily="18" charset="0"/>
            </a:endParaRPr>
          </a:p>
        </p:txBody>
      </p:sp>
      <p:sp>
        <p:nvSpPr>
          <p:cNvPr id="6" name="Subtitle 5"/>
          <p:cNvSpPr>
            <a:spLocks noGrp="1"/>
          </p:cNvSpPr>
          <p:nvPr>
            <p:ph type="subTitle" idx="1"/>
          </p:nvPr>
        </p:nvSpPr>
        <p:spPr>
          <a:xfrm>
            <a:off x="457200" y="1447800"/>
            <a:ext cx="8458200" cy="5029200"/>
          </a:xfrm>
        </p:spPr>
        <p:txBody>
          <a:bodyPr>
            <a:noAutofit/>
          </a:bodyPr>
          <a:lstStyle/>
          <a:p>
            <a:pPr marL="342900" indent="-342900" algn="l">
              <a:buFont typeface="Wingdings" pitchFamily="2" charset="2"/>
              <a:buChar char="v"/>
            </a:pPr>
            <a:r>
              <a:rPr lang="en-CA" sz="2000" dirty="0" smtClean="0">
                <a:latin typeface="Times New Roman" pitchFamily="18" charset="0"/>
                <a:cs typeface="Times New Roman" pitchFamily="18" charset="0"/>
              </a:rPr>
              <a:t>a </a:t>
            </a:r>
            <a:r>
              <a:rPr lang="en-CA" sz="2000" dirty="0">
                <a:latin typeface="Times New Roman" pitchFamily="18" charset="0"/>
                <a:cs typeface="Times New Roman" pitchFamily="18" charset="0"/>
              </a:rPr>
              <a:t>wide range of technologies has been tested and proved to be viable as alternative energy generators. </a:t>
            </a:r>
            <a:endParaRPr lang="en-CA" sz="2000" dirty="0" smtClean="0">
              <a:latin typeface="Times New Roman" pitchFamily="18" charset="0"/>
              <a:cs typeface="Times New Roman" pitchFamily="18" charset="0"/>
            </a:endParaRPr>
          </a:p>
          <a:p>
            <a:pPr marL="342900" indent="-342900" algn="l">
              <a:buFont typeface="Wingdings" pitchFamily="2" charset="2"/>
              <a:buChar char="v"/>
            </a:pPr>
            <a:r>
              <a:rPr lang="en-CA" sz="2000" dirty="0" smtClean="0">
                <a:latin typeface="Times New Roman" pitchFamily="18" charset="0"/>
                <a:cs typeface="Times New Roman" pitchFamily="18" charset="0"/>
              </a:rPr>
              <a:t>Many </a:t>
            </a:r>
            <a:r>
              <a:rPr lang="en-CA" sz="2000" dirty="0">
                <a:latin typeface="Times New Roman" pitchFamily="18" charset="0"/>
                <a:cs typeface="Times New Roman" pitchFamily="18" charset="0"/>
              </a:rPr>
              <a:t>countries have become environmentally conscious thus requiring the Biomass Combined Heat and Power to replace the conventional energy production that polluted the environment. </a:t>
            </a:r>
            <a:endParaRPr lang="en-CA" sz="2000" dirty="0" smtClean="0">
              <a:latin typeface="Times New Roman" pitchFamily="18" charset="0"/>
              <a:cs typeface="Times New Roman" pitchFamily="18" charset="0"/>
            </a:endParaRPr>
          </a:p>
          <a:p>
            <a:pPr marL="342900" indent="-342900" algn="l">
              <a:buFont typeface="Wingdings" pitchFamily="2" charset="2"/>
              <a:buChar char="v"/>
            </a:pPr>
            <a:r>
              <a:rPr lang="en-CA" sz="2000" dirty="0" smtClean="0">
                <a:latin typeface="Times New Roman" pitchFamily="18" charset="0"/>
                <a:cs typeface="Times New Roman" pitchFamily="18" charset="0"/>
              </a:rPr>
              <a:t>Biomass </a:t>
            </a:r>
            <a:r>
              <a:rPr lang="en-CA" sz="2000" dirty="0">
                <a:latin typeface="Times New Roman" pitchFamily="18" charset="0"/>
                <a:cs typeface="Times New Roman" pitchFamily="18" charset="0"/>
              </a:rPr>
              <a:t>Combined Heat and Power is not only generated energy but also produces heat that is used in factories. </a:t>
            </a:r>
            <a:endParaRPr lang="en-CA" sz="2000" dirty="0" smtClean="0">
              <a:latin typeface="Times New Roman" pitchFamily="18" charset="0"/>
              <a:cs typeface="Times New Roman" pitchFamily="18" charset="0"/>
            </a:endParaRPr>
          </a:p>
          <a:p>
            <a:pPr marL="342900" indent="-342900" algn="l">
              <a:buFont typeface="Wingdings" pitchFamily="2" charset="2"/>
              <a:buChar char="v"/>
            </a:pPr>
            <a:r>
              <a:rPr lang="en-CA" sz="2000" dirty="0" smtClean="0">
                <a:latin typeface="Times New Roman" pitchFamily="18" charset="0"/>
                <a:cs typeface="Times New Roman" pitchFamily="18" charset="0"/>
              </a:rPr>
              <a:t>The </a:t>
            </a:r>
            <a:r>
              <a:rPr lang="en-CA" sz="2000" dirty="0">
                <a:latin typeface="Times New Roman" pitchFamily="18" charset="0"/>
                <a:cs typeface="Times New Roman" pitchFamily="18" charset="0"/>
              </a:rPr>
              <a:t>United Kingdom is championing the move by initiating the largest Biomass Combined Heat and Power in the world.</a:t>
            </a:r>
            <a:endParaRPr lang="en-US" sz="2000" dirty="0">
              <a:latin typeface="Times New Roman" pitchFamily="18" charset="0"/>
              <a:cs typeface="Times New Roman" pitchFamily="18" charset="0"/>
            </a:endParaRPr>
          </a:p>
          <a:p>
            <a:pPr marL="342900" indent="-342900" algn="l">
              <a:buFont typeface="Wingdings" pitchFamily="2" charset="2"/>
              <a:buChar char="v"/>
            </a:pPr>
            <a:r>
              <a:rPr lang="en-CA" sz="2000" dirty="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marL="342900" indent="-342900" algn="l">
              <a:buFont typeface="Arial" pitchFamily="34" charset="0"/>
              <a:buChar char="•"/>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16378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1"/>
            <a:ext cx="5257800" cy="533400"/>
          </a:xfrm>
        </p:spPr>
        <p:txBody>
          <a:bodyPr>
            <a:normAutofit/>
          </a:bodyPr>
          <a:lstStyle/>
          <a:p>
            <a:r>
              <a:rPr lang="en-US" sz="2400" dirty="0" smtClean="0">
                <a:latin typeface="Times New Roman" pitchFamily="18" charset="0"/>
                <a:cs typeface="Times New Roman" pitchFamily="18" charset="0"/>
              </a:rPr>
              <a:t>References_1</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1295399"/>
            <a:ext cx="8763000" cy="5580321"/>
          </a:xfrm>
        </p:spPr>
        <p:txBody>
          <a:bodyPr>
            <a:noAutofit/>
          </a:bodyPr>
          <a:lstStyle/>
          <a:p>
            <a:pPr marL="0" indent="-457200">
              <a:lnSpc>
                <a:spcPct val="220000"/>
              </a:lnSpc>
              <a:buNone/>
            </a:pPr>
            <a:r>
              <a:rPr lang="en-US" sz="1600" dirty="0">
                <a:latin typeface="Times New Roman" pitchFamily="18" charset="0"/>
                <a:cs typeface="Times New Roman" pitchFamily="18" charset="0"/>
              </a:rPr>
              <a:t>[1</a:t>
            </a:r>
            <a:r>
              <a:rPr lang="en-US" sz="1400" dirty="0">
                <a:latin typeface="Times New Roman" pitchFamily="18" charset="0"/>
                <a:cs typeface="Times New Roman" pitchFamily="18" charset="0"/>
              </a:rPr>
              <a:t>] EME 807 Technologies for Sustainability Systems, (n. d). 8.6. Bio-mass Fueled Combined Heat and Power Systems. </a:t>
            </a:r>
            <a:r>
              <a:rPr lang="en-US" sz="1400" dirty="0">
                <a:latin typeface="Times New Roman" pitchFamily="18" charset="0"/>
                <a:cs typeface="Times New Roman" pitchFamily="18" charset="0"/>
              </a:rPr>
              <a:t>PennState</a:t>
            </a:r>
            <a:r>
              <a:rPr lang="en-US" sz="1400" dirty="0">
                <a:latin typeface="Times New Roman" pitchFamily="18" charset="0"/>
                <a:cs typeface="Times New Roman" pitchFamily="18" charset="0"/>
              </a:rPr>
              <a:t>. Retrieved from; </a:t>
            </a:r>
            <a:r>
              <a:rPr lang="en-US" sz="1400" u="sng" dirty="0">
                <a:latin typeface="Times New Roman" pitchFamily="18" charset="0"/>
                <a:cs typeface="Times New Roman" pitchFamily="18" charset="0"/>
                <a:hlinkClick r:id="rId2"/>
              </a:rPr>
              <a:t>https://www.e-education.psu.edu/eme807/node/714</a:t>
            </a:r>
            <a:endParaRPr lang="en-US" sz="1400" b="1" dirty="0">
              <a:latin typeface="Times New Roman" pitchFamily="18" charset="0"/>
              <a:cs typeface="Times New Roman" pitchFamily="18" charset="0"/>
            </a:endParaRPr>
          </a:p>
          <a:p>
            <a:pPr marL="0" indent="-457200">
              <a:lnSpc>
                <a:spcPct val="220000"/>
              </a:lnSpc>
              <a:buNone/>
            </a:pPr>
            <a:r>
              <a:rPr lang="en-CA" sz="1400" dirty="0">
                <a:latin typeface="Times New Roman" pitchFamily="18" charset="0"/>
                <a:cs typeface="Times New Roman" pitchFamily="18" charset="0"/>
              </a:rPr>
              <a:t>[2]. P, </a:t>
            </a:r>
            <a:r>
              <a:rPr lang="en-CA" sz="1400" dirty="0">
                <a:latin typeface="Times New Roman" pitchFamily="18" charset="0"/>
                <a:cs typeface="Times New Roman" pitchFamily="18" charset="0"/>
              </a:rPr>
              <a:t>Collings</a:t>
            </a:r>
            <a:r>
              <a:rPr lang="en-CA" sz="1400" dirty="0">
                <a:latin typeface="Times New Roman" pitchFamily="18" charset="0"/>
                <a:cs typeface="Times New Roman" pitchFamily="18" charset="0"/>
              </a:rPr>
              <a:t>, (2012). Can Biomass Combined Heat and Power and a District Heat Network be a viable energy service for a small town in rural Ireland? Institute of Energy and Sustainable Development, Leicester. Retrieved from; https://www.dmu.ac.uk/documents/technology-documents/research/iesd/dissertations/2015/pcollings-msc-diss-can-biomass-chp.pdf</a:t>
            </a:r>
            <a:endParaRPr lang="en-US" sz="1400" dirty="0">
              <a:latin typeface="Times New Roman" pitchFamily="18" charset="0"/>
              <a:cs typeface="Times New Roman" pitchFamily="18" charset="0"/>
            </a:endParaRPr>
          </a:p>
          <a:p>
            <a:pPr marL="0" indent="-457200">
              <a:lnSpc>
                <a:spcPct val="220000"/>
              </a:lnSpc>
              <a:buNone/>
            </a:pPr>
            <a:r>
              <a:rPr lang="en-CA" sz="1400" dirty="0">
                <a:latin typeface="Times New Roman" pitchFamily="18" charset="0"/>
                <a:cs typeface="Times New Roman" pitchFamily="18" charset="0"/>
              </a:rPr>
              <a:t>[3]. S, </a:t>
            </a:r>
            <a:r>
              <a:rPr lang="en-CA" sz="1400" dirty="0">
                <a:latin typeface="Times New Roman" pitchFamily="18" charset="0"/>
                <a:cs typeface="Times New Roman" pitchFamily="18" charset="0"/>
              </a:rPr>
              <a:t>Wickwire</a:t>
            </a:r>
            <a:r>
              <a:rPr lang="en-CA" sz="1400" dirty="0">
                <a:latin typeface="Times New Roman" pitchFamily="18" charset="0"/>
                <a:cs typeface="Times New Roman" pitchFamily="18" charset="0"/>
              </a:rPr>
              <a:t>, (2007). Biomass Combined Heat and Power </a:t>
            </a:r>
            <a:r>
              <a:rPr lang="en-CA" sz="1400" dirty="0">
                <a:latin typeface="Times New Roman" pitchFamily="18" charset="0"/>
                <a:cs typeface="Times New Roman" pitchFamily="18" charset="0"/>
              </a:rPr>
              <a:t>Catalog</a:t>
            </a:r>
            <a:r>
              <a:rPr lang="en-CA" sz="1400" dirty="0">
                <a:latin typeface="Times New Roman" pitchFamily="18" charset="0"/>
                <a:cs typeface="Times New Roman" pitchFamily="18" charset="0"/>
              </a:rPr>
              <a:t> of Technologies. U. S. Environmental Protection Agency. Retrieved from; https://</a:t>
            </a:r>
            <a:r>
              <a:rPr lang="en-CA" sz="1400" dirty="0" smtClean="0">
                <a:latin typeface="Times New Roman" pitchFamily="18" charset="0"/>
                <a:cs typeface="Times New Roman" pitchFamily="18" charset="0"/>
              </a:rPr>
              <a:t>www.epa.gov/sites/production/files/2015 07/documents/biomass_combined_heat_and_power_catalog_of_technologies_v.1.1.pdf</a:t>
            </a:r>
            <a:endParaRPr lang="en-US" sz="1400" dirty="0">
              <a:latin typeface="Times New Roman" pitchFamily="18" charset="0"/>
              <a:cs typeface="Times New Roman" pitchFamily="18" charset="0"/>
            </a:endParaRPr>
          </a:p>
          <a:p>
            <a:pPr marL="0" indent="-457200">
              <a:lnSpc>
                <a:spcPct val="220000"/>
              </a:lnSpc>
              <a:buNone/>
            </a:pP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689765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References_2</a:t>
            </a:r>
            <a:endParaRPr lang="en-US" dirty="0"/>
          </a:p>
        </p:txBody>
      </p:sp>
      <p:sp>
        <p:nvSpPr>
          <p:cNvPr id="3" name="Content Placeholder 2"/>
          <p:cNvSpPr>
            <a:spLocks noGrp="1"/>
          </p:cNvSpPr>
          <p:nvPr>
            <p:ph idx="1"/>
          </p:nvPr>
        </p:nvSpPr>
        <p:spPr/>
        <p:txBody>
          <a:bodyPr>
            <a:normAutofit fontScale="47500" lnSpcReduction="20000"/>
          </a:bodyPr>
          <a:lstStyle/>
          <a:p>
            <a:pPr marL="0" indent="-457200">
              <a:lnSpc>
                <a:spcPct val="220000"/>
              </a:lnSpc>
              <a:buNone/>
            </a:pPr>
            <a:r>
              <a:rPr lang="en-US" dirty="0">
                <a:latin typeface="Times New Roman" pitchFamily="18" charset="0"/>
                <a:cs typeface="Times New Roman" pitchFamily="18" charset="0"/>
              </a:rPr>
              <a:t>[4] Power Webinar, (2016). One of the World’s Biggest Biomass-Fired CHP Plants Is Inaugurated. Retrieved from; https://www.powermag.com/one-worlds-biggest-biomass-fired-chp-plants-inaugurated/</a:t>
            </a:r>
            <a:endParaRPr lang="en-US" b="1" dirty="0">
              <a:latin typeface="Times New Roman" pitchFamily="18" charset="0"/>
              <a:cs typeface="Times New Roman" pitchFamily="18" charset="0"/>
            </a:endParaRPr>
          </a:p>
          <a:p>
            <a:pPr marL="0" indent="-457200">
              <a:lnSpc>
                <a:spcPct val="220000"/>
              </a:lnSpc>
              <a:buNone/>
            </a:pPr>
            <a:r>
              <a:rPr lang="en-CA" dirty="0">
                <a:latin typeface="Times New Roman" pitchFamily="18" charset="0"/>
                <a:cs typeface="Times New Roman" pitchFamily="18" charset="0"/>
              </a:rPr>
              <a:t> [5]. A Kaufman, and A, </a:t>
            </a:r>
            <a:r>
              <a:rPr lang="en-CA" dirty="0">
                <a:latin typeface="Times New Roman" pitchFamily="18" charset="0"/>
                <a:cs typeface="Times New Roman" pitchFamily="18" charset="0"/>
              </a:rPr>
              <a:t>Chittum</a:t>
            </a:r>
            <a:r>
              <a:rPr lang="en-CA" dirty="0">
                <a:latin typeface="Times New Roman" pitchFamily="18" charset="0"/>
                <a:cs typeface="Times New Roman" pitchFamily="18" charset="0"/>
              </a:rPr>
              <a:t>, (2011). Challenges Facing Combined Heat and Power Today: A State-by-State Assessment. Report Number IE111. Retrieved from; https://www.energy.gov/sites/prod/files/2013/11/f4/ie111.pdf</a:t>
            </a:r>
            <a:endParaRPr lang="en-US" dirty="0">
              <a:latin typeface="Times New Roman" pitchFamily="18" charset="0"/>
              <a:cs typeface="Times New Roman" pitchFamily="18" charset="0"/>
            </a:endParaRPr>
          </a:p>
          <a:p>
            <a:pPr marL="0" indent="-457200">
              <a:lnSpc>
                <a:spcPct val="220000"/>
              </a:lnSpc>
              <a:buNone/>
            </a:pPr>
            <a:r>
              <a:rPr lang="en-US" dirty="0">
                <a:latin typeface="Times New Roman" pitchFamily="18" charset="0"/>
                <a:cs typeface="Times New Roman" pitchFamily="18" charset="0"/>
              </a:rPr>
              <a:t>[6]. Hanley, S. 2015. World’s Largest Biomass CHP Facility Going up in England. Solar Energy 	News and Commentary. Retrieved from; https://solarlove.org/worlds-largest-biomass-	</a:t>
            </a:r>
            <a:r>
              <a:rPr lang="en-US" dirty="0">
                <a:latin typeface="Times New Roman" pitchFamily="18" charset="0"/>
                <a:cs typeface="Times New Roman" pitchFamily="18" charset="0"/>
              </a:rPr>
              <a:t>chp</a:t>
            </a:r>
            <a:r>
              <a:rPr lang="en-US" dirty="0">
                <a:latin typeface="Times New Roman" pitchFamily="18" charset="0"/>
                <a:cs typeface="Times New Roman" pitchFamily="18" charset="0"/>
              </a:rPr>
              <a:t>-facility-going-</a:t>
            </a:r>
            <a:r>
              <a:rPr lang="en-US" dirty="0">
                <a:latin typeface="Times New Roman" pitchFamily="18" charset="0"/>
                <a:cs typeface="Times New Roman" pitchFamily="18" charset="0"/>
              </a:rPr>
              <a:t>england</a:t>
            </a:r>
            <a:r>
              <a:rPr lang="en-US" dirty="0">
                <a:latin typeface="Times New Roman" pitchFamily="18" charset="0"/>
                <a:cs typeface="Times New Roman" pitchFamily="18" charset="0"/>
              </a:rPr>
              <a:t>/</a:t>
            </a:r>
            <a:endParaRPr lang="en-US" b="1" dirty="0">
              <a:latin typeface="Times New Roman" pitchFamily="18" charset="0"/>
              <a:cs typeface="Times New Roman" pitchFamily="18" charset="0"/>
            </a:endParaRPr>
          </a:p>
          <a:p>
            <a:pPr marL="0" indent="-457200">
              <a:lnSpc>
                <a:spcPct val="220000"/>
              </a:lnSpc>
              <a:buNone/>
            </a:pPr>
            <a:r>
              <a:rPr lang="en-US" dirty="0">
                <a:latin typeface="Times New Roman" pitchFamily="18" charset="0"/>
                <a:cs typeface="Times New Roman" pitchFamily="18" charset="0"/>
              </a:rPr>
              <a:t>[7]. National Research Council Canada, n. d. NRC building Canada’s first biomass CHP testing 	and training hub for remote communities. Canada. Retrieved from; https://</a:t>
            </a:r>
            <a:r>
              <a:rPr lang="en-US" dirty="0" smtClean="0">
                <a:latin typeface="Times New Roman" pitchFamily="18" charset="0"/>
                <a:cs typeface="Times New Roman" pitchFamily="18" charset="0"/>
              </a:rPr>
              <a:t>www.nrccnrc.gc.ca/eng/publications/nrc_pubs/bioenergy/2017/winter_main_article.html</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9195600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200</TotalTime>
  <Words>1989</Words>
  <Application>Microsoft Office PowerPoint</Application>
  <PresentationFormat>On-screen Show (4:3)</PresentationFormat>
  <Paragraphs>119</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Apex</vt:lpstr>
      <vt:lpstr>Biomass Combined Heat and Power</vt:lpstr>
      <vt:lpstr>History </vt:lpstr>
      <vt:lpstr>Introduction</vt:lpstr>
      <vt:lpstr>Application of CHP</vt:lpstr>
      <vt:lpstr>Advantages_1 </vt:lpstr>
      <vt:lpstr>Advantages_2 </vt:lpstr>
      <vt:lpstr>Advantages _3</vt:lpstr>
      <vt:lpstr>Advantages_4</vt:lpstr>
      <vt:lpstr>Disadvantages_1</vt:lpstr>
      <vt:lpstr>Disadvantage_2</vt:lpstr>
      <vt:lpstr>Conclusion </vt:lpstr>
      <vt:lpstr>References_1</vt:lpstr>
      <vt:lpstr>References_2</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Biomass Combined Heat and Power</dc:title>
  <dc:creator>ismail - [2010]</dc:creator>
  <cp:lastModifiedBy>ismail - [2010]</cp:lastModifiedBy>
  <cp:revision>33</cp:revision>
  <dcterms:created xsi:type="dcterms:W3CDTF">2019-03-20T18:38:00Z</dcterms:created>
  <dcterms:modified xsi:type="dcterms:W3CDTF">2019-03-20T22:18:20Z</dcterms:modified>
</cp:coreProperties>
</file>